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69" r:id="rId4"/>
    <p:sldId id="270" r:id="rId5"/>
    <p:sldId id="271" r:id="rId6"/>
    <p:sldId id="272" r:id="rId7"/>
    <p:sldId id="277" r:id="rId8"/>
    <p:sldId id="278" r:id="rId9"/>
    <p:sldId id="279" r:id="rId10"/>
    <p:sldId id="273" r:id="rId11"/>
    <p:sldId id="274" r:id="rId12"/>
    <p:sldId id="275" r:id="rId13"/>
    <p:sldId id="283" r:id="rId14"/>
    <p:sldId id="284" r:id="rId15"/>
    <p:sldId id="285" r:id="rId16"/>
    <p:sldId id="286" r:id="rId17"/>
    <p:sldId id="288" r:id="rId18"/>
    <p:sldId id="287" r:id="rId19"/>
    <p:sldId id="290" r:id="rId20"/>
    <p:sldId id="297" r:id="rId21"/>
    <p:sldId id="296" r:id="rId22"/>
    <p:sldId id="298" r:id="rId23"/>
    <p:sldId id="29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75"/>
    <p:restoredTop sz="92245"/>
  </p:normalViewPr>
  <p:slideViewPr>
    <p:cSldViewPr snapToGrid="0" snapToObjects="1">
      <p:cViewPr varScale="1">
        <p:scale>
          <a:sx n="118" d="100"/>
          <a:sy n="118" d="100"/>
        </p:scale>
        <p:origin x="61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A5D55E-6A3B-534B-901C-11305A222CD0}" type="datetimeFigureOut">
              <a:rPr lang="en-US" smtClean="0"/>
              <a:t>10/6/25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C7D455-A132-3A47-AC0A-762B9227FE61}" type="slidenum">
              <a:rPr lang="en-US" smtClean="0"/>
              <a:t>‹#›</a:t>
            </a:fld>
            <a:endParaRPr lang="en-US"/>
          </a:p>
        </p:txBody>
      </p:sp>
    </p:spTree>
    <p:extLst>
      <p:ext uri="{BB962C8B-B14F-4D97-AF65-F5344CB8AC3E}">
        <p14:creationId xmlns:p14="http://schemas.microsoft.com/office/powerpoint/2010/main" val="806317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C7D455-A132-3A47-AC0A-762B9227FE61}" type="slidenum">
              <a:rPr lang="en-US" smtClean="0"/>
              <a:t>1</a:t>
            </a:fld>
            <a:endParaRPr lang="en-US"/>
          </a:p>
        </p:txBody>
      </p:sp>
    </p:spTree>
    <p:extLst>
      <p:ext uri="{BB962C8B-B14F-4D97-AF65-F5344CB8AC3E}">
        <p14:creationId xmlns:p14="http://schemas.microsoft.com/office/powerpoint/2010/main" val="2120881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C7D455-A132-3A47-AC0A-762B9227FE61}" type="slidenum">
              <a:rPr lang="en-US" smtClean="0"/>
              <a:t>10</a:t>
            </a:fld>
            <a:endParaRPr lang="en-US"/>
          </a:p>
        </p:txBody>
      </p:sp>
    </p:spTree>
    <p:extLst>
      <p:ext uri="{BB962C8B-B14F-4D97-AF65-F5344CB8AC3E}">
        <p14:creationId xmlns:p14="http://schemas.microsoft.com/office/powerpoint/2010/main" val="137705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Through steaming and bending,</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you can make wood as straight as an ink-line1 into a wheel. And after</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its curve conforms to the compass, even when parched under the sun 5 it will not become straight again, because the steaming and bending </a:t>
            </a:r>
            <a:endParaRPr lang="en-US" dirty="0">
              <a:effectLst/>
            </a:endParaRPr>
          </a:p>
          <a:p>
            <a:r>
              <a:rPr lang="en-US" sz="1200" kern="1200" dirty="0">
                <a:solidFill>
                  <a:schemeClr val="tx1"/>
                </a:solidFill>
                <a:effectLst/>
                <a:latin typeface="+mn-lt"/>
                <a:ea typeface="+mn-ea"/>
                <a:cs typeface="+mn-cs"/>
              </a:rPr>
              <a:t>have made it a certain way. </a:t>
            </a:r>
            <a:endParaRPr lang="en-US" dirty="0">
              <a:effectLst/>
            </a:endParaRPr>
          </a:p>
        </p:txBody>
      </p:sp>
      <p:sp>
        <p:nvSpPr>
          <p:cNvPr id="4" name="Slide Number Placeholder 3"/>
          <p:cNvSpPr>
            <a:spLocks noGrp="1"/>
          </p:cNvSpPr>
          <p:nvPr>
            <p:ph type="sldNum" sz="quarter" idx="5"/>
          </p:nvPr>
        </p:nvSpPr>
        <p:spPr/>
        <p:txBody>
          <a:bodyPr/>
          <a:lstStyle/>
          <a:p>
            <a:fld id="{FCC7D455-A132-3A47-AC0A-762B9227FE61}" type="slidenum">
              <a:rPr lang="en-US" smtClean="0"/>
              <a:t>11</a:t>
            </a:fld>
            <a:endParaRPr lang="en-US"/>
          </a:p>
        </p:txBody>
      </p:sp>
    </p:spTree>
    <p:extLst>
      <p:ext uri="{BB962C8B-B14F-4D97-AF65-F5344CB8AC3E}">
        <p14:creationId xmlns:p14="http://schemas.microsoft.com/office/powerpoint/2010/main" val="3937134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who makes use of a chariot and horses has not thereby improved his feet, but he can now go a thousand </a:t>
            </a:r>
            <a:r>
              <a:rPr lang="en-US" sz="1200" i="1" kern="1200" dirty="0">
                <a:solidFill>
                  <a:schemeClr val="tx1"/>
                </a:solidFill>
                <a:effectLst/>
                <a:latin typeface="+mn-lt"/>
                <a:ea typeface="+mn-ea"/>
                <a:cs typeface="+mn-cs"/>
              </a:rPr>
              <a:t>li</a:t>
            </a:r>
            <a:r>
              <a:rPr lang="en-US" sz="1200" kern="1200" dirty="0">
                <a:solidFill>
                  <a:schemeClr val="tx1"/>
                </a:solidFill>
                <a:effectLst/>
                <a:latin typeface="+mn-lt"/>
                <a:ea typeface="+mn-ea"/>
                <a:cs typeface="+mn-cs"/>
              </a:rPr>
              <a:t>. </a:t>
            </a:r>
            <a:endParaRPr lang="en-US" dirty="0">
              <a:effectLst/>
            </a:endParaRPr>
          </a:p>
        </p:txBody>
      </p:sp>
      <p:sp>
        <p:nvSpPr>
          <p:cNvPr id="4" name="Slide Number Placeholder 3"/>
          <p:cNvSpPr>
            <a:spLocks noGrp="1"/>
          </p:cNvSpPr>
          <p:nvPr>
            <p:ph type="sldNum" sz="quarter" idx="5"/>
          </p:nvPr>
        </p:nvSpPr>
        <p:spPr/>
        <p:txBody>
          <a:bodyPr/>
          <a:lstStyle/>
          <a:p>
            <a:fld id="{FCC7D455-A132-3A47-AC0A-762B9227FE61}" type="slidenum">
              <a:rPr lang="en-US" smtClean="0"/>
              <a:t>12</a:t>
            </a:fld>
            <a:endParaRPr lang="en-US"/>
          </a:p>
        </p:txBody>
      </p:sp>
    </p:spTree>
    <p:extLst>
      <p:ext uri="{BB962C8B-B14F-4D97-AF65-F5344CB8AC3E}">
        <p14:creationId xmlns:p14="http://schemas.microsoft.com/office/powerpoint/2010/main" val="213503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C7D455-A132-3A47-AC0A-762B9227FE61}" type="slidenum">
              <a:rPr lang="en-US" smtClean="0"/>
              <a:t>13</a:t>
            </a:fld>
            <a:endParaRPr lang="en-US"/>
          </a:p>
        </p:txBody>
      </p:sp>
    </p:spTree>
    <p:extLst>
      <p:ext uri="{BB962C8B-B14F-4D97-AF65-F5344CB8AC3E}">
        <p14:creationId xmlns:p14="http://schemas.microsoft.com/office/powerpoint/2010/main" val="1917597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C7D455-A132-3A47-AC0A-762B9227FE61}" type="slidenum">
              <a:rPr lang="en-US" smtClean="0"/>
              <a:t>14</a:t>
            </a:fld>
            <a:endParaRPr lang="en-US"/>
          </a:p>
        </p:txBody>
      </p:sp>
    </p:spTree>
    <p:extLst>
      <p:ext uri="{BB962C8B-B14F-4D97-AF65-F5344CB8AC3E}">
        <p14:creationId xmlns:p14="http://schemas.microsoft.com/office/powerpoint/2010/main" val="2679391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C7D455-A132-3A47-AC0A-762B9227FE61}" type="slidenum">
              <a:rPr lang="en-US" smtClean="0"/>
              <a:t>15</a:t>
            </a:fld>
            <a:endParaRPr lang="en-US"/>
          </a:p>
        </p:txBody>
      </p:sp>
    </p:spTree>
    <p:extLst>
      <p:ext uri="{BB962C8B-B14F-4D97-AF65-F5344CB8AC3E}">
        <p14:creationId xmlns:p14="http://schemas.microsoft.com/office/powerpoint/2010/main" val="2114951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C7D455-A132-3A47-AC0A-762B9227FE61}" type="slidenum">
              <a:rPr lang="en-US" smtClean="0"/>
              <a:t>16</a:t>
            </a:fld>
            <a:endParaRPr lang="en-US"/>
          </a:p>
        </p:txBody>
      </p:sp>
    </p:spTree>
    <p:extLst>
      <p:ext uri="{BB962C8B-B14F-4D97-AF65-F5344CB8AC3E}">
        <p14:creationId xmlns:p14="http://schemas.microsoft.com/office/powerpoint/2010/main" val="1137116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C7D455-A132-3A47-AC0A-762B9227FE61}" type="slidenum">
              <a:rPr lang="en-US" smtClean="0"/>
              <a:t>17</a:t>
            </a:fld>
            <a:endParaRPr lang="en-US"/>
          </a:p>
        </p:txBody>
      </p:sp>
    </p:spTree>
    <p:extLst>
      <p:ext uri="{BB962C8B-B14F-4D97-AF65-F5344CB8AC3E}">
        <p14:creationId xmlns:p14="http://schemas.microsoft.com/office/powerpoint/2010/main" val="1391714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C7D455-A132-3A47-AC0A-762B9227FE61}" type="slidenum">
              <a:rPr lang="en-US" smtClean="0"/>
              <a:t>18</a:t>
            </a:fld>
            <a:endParaRPr lang="en-US"/>
          </a:p>
        </p:txBody>
      </p:sp>
    </p:spTree>
    <p:extLst>
      <p:ext uri="{BB962C8B-B14F-4D97-AF65-F5344CB8AC3E}">
        <p14:creationId xmlns:p14="http://schemas.microsoft.com/office/powerpoint/2010/main" val="2112137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C7D455-A132-3A47-AC0A-762B9227FE61}" type="slidenum">
              <a:rPr lang="en-US" smtClean="0"/>
              <a:t>19</a:t>
            </a:fld>
            <a:endParaRPr lang="en-US"/>
          </a:p>
        </p:txBody>
      </p:sp>
    </p:spTree>
    <p:extLst>
      <p:ext uri="{BB962C8B-B14F-4D97-AF65-F5344CB8AC3E}">
        <p14:creationId xmlns:p14="http://schemas.microsoft.com/office/powerpoint/2010/main" val="2036625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C7D455-A132-3A47-AC0A-762B9227FE61}" type="slidenum">
              <a:rPr lang="en-US" smtClean="0"/>
              <a:t>2</a:t>
            </a:fld>
            <a:endParaRPr lang="en-US"/>
          </a:p>
        </p:txBody>
      </p:sp>
    </p:spTree>
    <p:extLst>
      <p:ext uri="{BB962C8B-B14F-4D97-AF65-F5344CB8AC3E}">
        <p14:creationId xmlns:p14="http://schemas.microsoft.com/office/powerpoint/2010/main" val="38926523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2F67F-369C-F961-7F18-5D01991D5F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AEA12B-2326-2EC5-E047-DDB55A5720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DF8337-52C2-28F8-008F-35688534EF1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BB3C464-9667-79B1-4E78-DB91843CB91D}"/>
              </a:ext>
            </a:extLst>
          </p:cNvPr>
          <p:cNvSpPr>
            <a:spLocks noGrp="1"/>
          </p:cNvSpPr>
          <p:nvPr>
            <p:ph type="sldNum" sz="quarter" idx="5"/>
          </p:nvPr>
        </p:nvSpPr>
        <p:spPr/>
        <p:txBody>
          <a:bodyPr/>
          <a:lstStyle/>
          <a:p>
            <a:fld id="{FCC7D455-A132-3A47-AC0A-762B9227FE61}" type="slidenum">
              <a:rPr lang="en-US" smtClean="0"/>
              <a:t>20</a:t>
            </a:fld>
            <a:endParaRPr lang="en-US"/>
          </a:p>
        </p:txBody>
      </p:sp>
    </p:spTree>
    <p:extLst>
      <p:ext uri="{BB962C8B-B14F-4D97-AF65-F5344CB8AC3E}">
        <p14:creationId xmlns:p14="http://schemas.microsoft.com/office/powerpoint/2010/main" val="14602705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370250-9AF5-6046-4610-6F2857A0A0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9F4DE0-336A-46DF-7BA2-3D829F40D4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2FEEC7-0799-C891-5B14-5D6FBDADF85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771ABDE-90A2-DB5C-86D3-5D80C13D1E57}"/>
              </a:ext>
            </a:extLst>
          </p:cNvPr>
          <p:cNvSpPr>
            <a:spLocks noGrp="1"/>
          </p:cNvSpPr>
          <p:nvPr>
            <p:ph type="sldNum" sz="quarter" idx="5"/>
          </p:nvPr>
        </p:nvSpPr>
        <p:spPr/>
        <p:txBody>
          <a:bodyPr/>
          <a:lstStyle/>
          <a:p>
            <a:fld id="{FCC7D455-A132-3A47-AC0A-762B9227FE61}" type="slidenum">
              <a:rPr lang="en-US" smtClean="0"/>
              <a:t>21</a:t>
            </a:fld>
            <a:endParaRPr lang="en-US"/>
          </a:p>
        </p:txBody>
      </p:sp>
    </p:spTree>
    <p:extLst>
      <p:ext uri="{BB962C8B-B14F-4D97-AF65-F5344CB8AC3E}">
        <p14:creationId xmlns:p14="http://schemas.microsoft.com/office/powerpoint/2010/main" val="11442658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69ECF-0371-4237-7899-5362B26FCE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E73B35-013D-D1BF-C090-B65578C1F8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D2667D-4FBB-A622-F23B-F4E5C9771A1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8AFEDB0-6801-830D-20ED-E55A6F4A02BF}"/>
              </a:ext>
            </a:extLst>
          </p:cNvPr>
          <p:cNvSpPr>
            <a:spLocks noGrp="1"/>
          </p:cNvSpPr>
          <p:nvPr>
            <p:ph type="sldNum" sz="quarter" idx="5"/>
          </p:nvPr>
        </p:nvSpPr>
        <p:spPr/>
        <p:txBody>
          <a:bodyPr/>
          <a:lstStyle/>
          <a:p>
            <a:fld id="{FCC7D455-A132-3A47-AC0A-762B9227FE61}" type="slidenum">
              <a:rPr lang="en-US" smtClean="0"/>
              <a:t>22</a:t>
            </a:fld>
            <a:endParaRPr lang="en-US"/>
          </a:p>
        </p:txBody>
      </p:sp>
    </p:spTree>
    <p:extLst>
      <p:ext uri="{BB962C8B-B14F-4D97-AF65-F5344CB8AC3E}">
        <p14:creationId xmlns:p14="http://schemas.microsoft.com/office/powerpoint/2010/main" val="3794656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12C27-3CE9-6512-A25C-3BCCA804C0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097B41-B3BB-3E9C-140F-F07A06C5D7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78F751-6261-11E3-A3FE-5CD78A8FE34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47F3553-95E6-03EC-CD7F-AA24A8303B5C}"/>
              </a:ext>
            </a:extLst>
          </p:cNvPr>
          <p:cNvSpPr>
            <a:spLocks noGrp="1"/>
          </p:cNvSpPr>
          <p:nvPr>
            <p:ph type="sldNum" sz="quarter" idx="5"/>
          </p:nvPr>
        </p:nvSpPr>
        <p:spPr/>
        <p:txBody>
          <a:bodyPr/>
          <a:lstStyle/>
          <a:p>
            <a:fld id="{FCC7D455-A132-3A47-AC0A-762B9227FE61}" type="slidenum">
              <a:rPr lang="en-US" smtClean="0"/>
              <a:t>23</a:t>
            </a:fld>
            <a:endParaRPr lang="en-US"/>
          </a:p>
        </p:txBody>
      </p:sp>
    </p:spTree>
    <p:extLst>
      <p:ext uri="{BB962C8B-B14F-4D97-AF65-F5344CB8AC3E}">
        <p14:creationId xmlns:p14="http://schemas.microsoft.com/office/powerpoint/2010/main" val="3918925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“evil”? What is it to be innately bad or evil? Xunzi is only saying that without intervention, things end up bad.</a:t>
            </a:r>
          </a:p>
        </p:txBody>
      </p:sp>
      <p:sp>
        <p:nvSpPr>
          <p:cNvPr id="4" name="Slide Number Placeholder 3"/>
          <p:cNvSpPr>
            <a:spLocks noGrp="1"/>
          </p:cNvSpPr>
          <p:nvPr>
            <p:ph type="sldNum" sz="quarter" idx="5"/>
          </p:nvPr>
        </p:nvSpPr>
        <p:spPr/>
        <p:txBody>
          <a:bodyPr/>
          <a:lstStyle/>
          <a:p>
            <a:fld id="{FCC7D455-A132-3A47-AC0A-762B9227FE61}" type="slidenum">
              <a:rPr lang="en-US" smtClean="0"/>
              <a:t>3</a:t>
            </a:fld>
            <a:endParaRPr lang="en-US"/>
          </a:p>
        </p:txBody>
      </p:sp>
    </p:spTree>
    <p:extLst>
      <p:ext uri="{BB962C8B-B14F-4D97-AF65-F5344CB8AC3E}">
        <p14:creationId xmlns:p14="http://schemas.microsoft.com/office/powerpoint/2010/main" val="3168769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C7D455-A132-3A47-AC0A-762B9227FE61}" type="slidenum">
              <a:rPr lang="en-US" smtClean="0"/>
              <a:t>4</a:t>
            </a:fld>
            <a:endParaRPr lang="en-US"/>
          </a:p>
        </p:txBody>
      </p:sp>
    </p:spTree>
    <p:extLst>
      <p:ext uri="{BB962C8B-B14F-4D97-AF65-F5344CB8AC3E}">
        <p14:creationId xmlns:p14="http://schemas.microsoft.com/office/powerpoint/2010/main" val="2068496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C7D455-A132-3A47-AC0A-762B9227FE61}" type="slidenum">
              <a:rPr lang="en-US" smtClean="0"/>
              <a:t>5</a:t>
            </a:fld>
            <a:endParaRPr lang="en-US"/>
          </a:p>
        </p:txBody>
      </p:sp>
    </p:spTree>
    <p:extLst>
      <p:ext uri="{BB962C8B-B14F-4D97-AF65-F5344CB8AC3E}">
        <p14:creationId xmlns:p14="http://schemas.microsoft.com/office/powerpoint/2010/main" val="542459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C7D455-A132-3A47-AC0A-762B9227FE61}" type="slidenum">
              <a:rPr lang="en-US" smtClean="0"/>
              <a:t>6</a:t>
            </a:fld>
            <a:endParaRPr lang="en-US"/>
          </a:p>
        </p:txBody>
      </p:sp>
    </p:spTree>
    <p:extLst>
      <p:ext uri="{BB962C8B-B14F-4D97-AF65-F5344CB8AC3E}">
        <p14:creationId xmlns:p14="http://schemas.microsoft.com/office/powerpoint/2010/main" val="968451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Based on what you know so far, which Confucian thinker's views to you most identify with?</a:t>
            </a:r>
          </a:p>
          <a:p>
            <a:r>
              <a:rPr lang="en-US"/>
              <a:t>https://www.polleverywhere.com/multiple_choice_polls/Q0Lb8GF9fSXlR52MInbf6?display_state=instructions&amp;activity_state=opened&amp;state=opened&amp;flow=Engagement&amp;onscreen=persist</a:t>
            </a:r>
          </a:p>
        </p:txBody>
      </p:sp>
      <p:sp>
        <p:nvSpPr>
          <p:cNvPr id="4" name="Slide Number Placeholder 3"/>
          <p:cNvSpPr>
            <a:spLocks noGrp="1"/>
          </p:cNvSpPr>
          <p:nvPr>
            <p:ph type="sldNum" sz="quarter" idx="5"/>
          </p:nvPr>
        </p:nvSpPr>
        <p:spPr/>
        <p:txBody>
          <a:bodyPr/>
          <a:lstStyle/>
          <a:p>
            <a:fld id="{FCC7D455-A132-3A47-AC0A-762B9227FE61}" type="slidenum">
              <a:rPr lang="en-US" smtClean="0"/>
              <a:t>7</a:t>
            </a:fld>
            <a:endParaRPr lang="en-US"/>
          </a:p>
        </p:txBody>
      </p:sp>
    </p:spTree>
    <p:extLst>
      <p:ext uri="{BB962C8B-B14F-4D97-AF65-F5344CB8AC3E}">
        <p14:creationId xmlns:p14="http://schemas.microsoft.com/office/powerpoint/2010/main" val="2462400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Based on what you know so far, which Confucian thinker's views to you most identify with?</a:t>
            </a:r>
          </a:p>
          <a:p>
            <a:r>
              <a:rPr lang="en-US"/>
              <a:t>https://www.polleverywhere.com/multiple_choice_polls/Q0Lb8GF9fSXlR52MInbf6?display_state=chart&amp;activity_state=opened&amp;state=opened&amp;flow=Engagement&amp;onscreen=persist</a:t>
            </a:r>
          </a:p>
        </p:txBody>
      </p:sp>
      <p:sp>
        <p:nvSpPr>
          <p:cNvPr id="4" name="Slide Number Placeholder 3"/>
          <p:cNvSpPr>
            <a:spLocks noGrp="1"/>
          </p:cNvSpPr>
          <p:nvPr>
            <p:ph type="sldNum" sz="quarter" idx="5"/>
          </p:nvPr>
        </p:nvSpPr>
        <p:spPr/>
        <p:txBody>
          <a:bodyPr/>
          <a:lstStyle/>
          <a:p>
            <a:fld id="{FCC7D455-A132-3A47-AC0A-762B9227FE61}" type="slidenum">
              <a:rPr lang="en-US" smtClean="0"/>
              <a:t>8</a:t>
            </a:fld>
            <a:endParaRPr lang="en-US"/>
          </a:p>
        </p:txBody>
      </p:sp>
    </p:spTree>
    <p:extLst>
      <p:ext uri="{BB962C8B-B14F-4D97-AF65-F5344CB8AC3E}">
        <p14:creationId xmlns:p14="http://schemas.microsoft.com/office/powerpoint/2010/main" val="3979459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Based on what you know so far, which Confucian thinker's views to you most identify with?</a:t>
            </a:r>
          </a:p>
          <a:p>
            <a:r>
              <a:rPr lang="en-US"/>
              <a:t>https://www.polleverywhere.com/multiple_choice_polls/Q0Lb8GF9fSXlR52MInbf6?display_state=chart&amp;activity_state=closed&amp;state=closed&amp;flow=Engagement&amp;onscreen=persist</a:t>
            </a:r>
          </a:p>
        </p:txBody>
      </p:sp>
      <p:sp>
        <p:nvSpPr>
          <p:cNvPr id="4" name="Slide Number Placeholder 3"/>
          <p:cNvSpPr>
            <a:spLocks noGrp="1"/>
          </p:cNvSpPr>
          <p:nvPr>
            <p:ph type="sldNum" sz="quarter" idx="5"/>
          </p:nvPr>
        </p:nvSpPr>
        <p:spPr/>
        <p:txBody>
          <a:bodyPr/>
          <a:lstStyle/>
          <a:p>
            <a:fld id="{FCC7D455-A132-3A47-AC0A-762B9227FE61}" type="slidenum">
              <a:rPr lang="en-US" smtClean="0"/>
              <a:t>9</a:t>
            </a:fld>
            <a:endParaRPr lang="en-US"/>
          </a:p>
        </p:txBody>
      </p:sp>
    </p:spTree>
    <p:extLst>
      <p:ext uri="{BB962C8B-B14F-4D97-AF65-F5344CB8AC3E}">
        <p14:creationId xmlns:p14="http://schemas.microsoft.com/office/powerpoint/2010/main" val="3424191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53826-3903-E04A-9D4E-A50F97CD8A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77BD1E-C5D3-9143-A325-464142BAE1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D562B1-2A16-F84A-96DC-44A260E1E9DD}"/>
              </a:ext>
            </a:extLst>
          </p:cNvPr>
          <p:cNvSpPr>
            <a:spLocks noGrp="1"/>
          </p:cNvSpPr>
          <p:nvPr>
            <p:ph type="dt" sz="half" idx="10"/>
          </p:nvPr>
        </p:nvSpPr>
        <p:spPr/>
        <p:txBody>
          <a:bodyPr/>
          <a:lstStyle/>
          <a:p>
            <a:fld id="{5CCF9DE1-504C-D84F-9BCF-77740A4D852D}" type="datetimeFigureOut">
              <a:rPr lang="en-US" smtClean="0"/>
              <a:t>10/6/25</a:t>
            </a:fld>
            <a:endParaRPr lang="en-US"/>
          </a:p>
        </p:txBody>
      </p:sp>
      <p:sp>
        <p:nvSpPr>
          <p:cNvPr id="5" name="Footer Placeholder 4">
            <a:extLst>
              <a:ext uri="{FF2B5EF4-FFF2-40B4-BE49-F238E27FC236}">
                <a16:creationId xmlns:a16="http://schemas.microsoft.com/office/drawing/2014/main" id="{98EAF733-0478-C447-83E0-B0BA3E447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84D110-845E-BB4D-9C50-089CDA250689}"/>
              </a:ext>
            </a:extLst>
          </p:cNvPr>
          <p:cNvSpPr>
            <a:spLocks noGrp="1"/>
          </p:cNvSpPr>
          <p:nvPr>
            <p:ph type="sldNum" sz="quarter" idx="12"/>
          </p:nvPr>
        </p:nvSpPr>
        <p:spPr/>
        <p:txBody>
          <a:bodyPr/>
          <a:lstStyle/>
          <a:p>
            <a:fld id="{F24A9671-D17E-D84D-807D-0733510DD219}" type="slidenum">
              <a:rPr lang="en-US" smtClean="0"/>
              <a:t>‹#›</a:t>
            </a:fld>
            <a:endParaRPr lang="en-US"/>
          </a:p>
        </p:txBody>
      </p:sp>
    </p:spTree>
    <p:extLst>
      <p:ext uri="{BB962C8B-B14F-4D97-AF65-F5344CB8AC3E}">
        <p14:creationId xmlns:p14="http://schemas.microsoft.com/office/powerpoint/2010/main" val="4228240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FCA94-E773-5948-AD00-429037862F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8AEFC5-5222-4C4D-B05A-D4539C96F4E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CE7A7B-1FD8-454C-9E4F-D2D3E84EB788}"/>
              </a:ext>
            </a:extLst>
          </p:cNvPr>
          <p:cNvSpPr>
            <a:spLocks noGrp="1"/>
          </p:cNvSpPr>
          <p:nvPr>
            <p:ph type="dt" sz="half" idx="10"/>
          </p:nvPr>
        </p:nvSpPr>
        <p:spPr/>
        <p:txBody>
          <a:bodyPr/>
          <a:lstStyle/>
          <a:p>
            <a:fld id="{5CCF9DE1-504C-D84F-9BCF-77740A4D852D}" type="datetimeFigureOut">
              <a:rPr lang="en-US" smtClean="0"/>
              <a:t>10/6/25</a:t>
            </a:fld>
            <a:endParaRPr lang="en-US"/>
          </a:p>
        </p:txBody>
      </p:sp>
      <p:sp>
        <p:nvSpPr>
          <p:cNvPr id="5" name="Footer Placeholder 4">
            <a:extLst>
              <a:ext uri="{FF2B5EF4-FFF2-40B4-BE49-F238E27FC236}">
                <a16:creationId xmlns:a16="http://schemas.microsoft.com/office/drawing/2014/main" id="{E0534222-D94E-DB46-9448-5CF8FFEFDB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591D06-29A7-D141-AB72-D2E3921F9A94}"/>
              </a:ext>
            </a:extLst>
          </p:cNvPr>
          <p:cNvSpPr>
            <a:spLocks noGrp="1"/>
          </p:cNvSpPr>
          <p:nvPr>
            <p:ph type="sldNum" sz="quarter" idx="12"/>
          </p:nvPr>
        </p:nvSpPr>
        <p:spPr/>
        <p:txBody>
          <a:bodyPr/>
          <a:lstStyle/>
          <a:p>
            <a:fld id="{F24A9671-D17E-D84D-807D-0733510DD219}" type="slidenum">
              <a:rPr lang="en-US" smtClean="0"/>
              <a:t>‹#›</a:t>
            </a:fld>
            <a:endParaRPr lang="en-US"/>
          </a:p>
        </p:txBody>
      </p:sp>
    </p:spTree>
    <p:extLst>
      <p:ext uri="{BB962C8B-B14F-4D97-AF65-F5344CB8AC3E}">
        <p14:creationId xmlns:p14="http://schemas.microsoft.com/office/powerpoint/2010/main" val="27187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239911-4CC2-854B-A1F8-42946DACB6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EF515A-32C5-064C-A972-180F3059CA7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BB6E84-FEE5-2344-BBCA-196DC62D22CE}"/>
              </a:ext>
            </a:extLst>
          </p:cNvPr>
          <p:cNvSpPr>
            <a:spLocks noGrp="1"/>
          </p:cNvSpPr>
          <p:nvPr>
            <p:ph type="dt" sz="half" idx="10"/>
          </p:nvPr>
        </p:nvSpPr>
        <p:spPr/>
        <p:txBody>
          <a:bodyPr/>
          <a:lstStyle/>
          <a:p>
            <a:fld id="{5CCF9DE1-504C-D84F-9BCF-77740A4D852D}" type="datetimeFigureOut">
              <a:rPr lang="en-US" smtClean="0"/>
              <a:t>10/6/25</a:t>
            </a:fld>
            <a:endParaRPr lang="en-US"/>
          </a:p>
        </p:txBody>
      </p:sp>
      <p:sp>
        <p:nvSpPr>
          <p:cNvPr id="5" name="Footer Placeholder 4">
            <a:extLst>
              <a:ext uri="{FF2B5EF4-FFF2-40B4-BE49-F238E27FC236}">
                <a16:creationId xmlns:a16="http://schemas.microsoft.com/office/drawing/2014/main" id="{F465A63B-EFD4-F24F-AF3B-AAE7E38B75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667437-89CA-CE43-9522-65DC9CA00A5E}"/>
              </a:ext>
            </a:extLst>
          </p:cNvPr>
          <p:cNvSpPr>
            <a:spLocks noGrp="1"/>
          </p:cNvSpPr>
          <p:nvPr>
            <p:ph type="sldNum" sz="quarter" idx="12"/>
          </p:nvPr>
        </p:nvSpPr>
        <p:spPr/>
        <p:txBody>
          <a:bodyPr/>
          <a:lstStyle/>
          <a:p>
            <a:fld id="{F24A9671-D17E-D84D-807D-0733510DD219}" type="slidenum">
              <a:rPr lang="en-US" smtClean="0"/>
              <a:t>‹#›</a:t>
            </a:fld>
            <a:endParaRPr lang="en-US"/>
          </a:p>
        </p:txBody>
      </p:sp>
    </p:spTree>
    <p:extLst>
      <p:ext uri="{BB962C8B-B14F-4D97-AF65-F5344CB8AC3E}">
        <p14:creationId xmlns:p14="http://schemas.microsoft.com/office/powerpoint/2010/main" val="1109157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DA9FB-1750-8C48-BB9C-B2398AAEE7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3CC10C-6546-3646-860E-7A2293C57E0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6CFA95-C0DE-954E-ACE9-84CA421CE97D}"/>
              </a:ext>
            </a:extLst>
          </p:cNvPr>
          <p:cNvSpPr>
            <a:spLocks noGrp="1"/>
          </p:cNvSpPr>
          <p:nvPr>
            <p:ph type="dt" sz="half" idx="10"/>
          </p:nvPr>
        </p:nvSpPr>
        <p:spPr/>
        <p:txBody>
          <a:bodyPr/>
          <a:lstStyle/>
          <a:p>
            <a:fld id="{5CCF9DE1-504C-D84F-9BCF-77740A4D852D}" type="datetimeFigureOut">
              <a:rPr lang="en-US" smtClean="0"/>
              <a:t>10/6/25</a:t>
            </a:fld>
            <a:endParaRPr lang="en-US"/>
          </a:p>
        </p:txBody>
      </p:sp>
      <p:sp>
        <p:nvSpPr>
          <p:cNvPr id="5" name="Footer Placeholder 4">
            <a:extLst>
              <a:ext uri="{FF2B5EF4-FFF2-40B4-BE49-F238E27FC236}">
                <a16:creationId xmlns:a16="http://schemas.microsoft.com/office/drawing/2014/main" id="{66D2F064-8258-C646-8E51-BCEF542FED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5239DD-AE5B-2C43-B97C-E1973D8EC216}"/>
              </a:ext>
            </a:extLst>
          </p:cNvPr>
          <p:cNvSpPr>
            <a:spLocks noGrp="1"/>
          </p:cNvSpPr>
          <p:nvPr>
            <p:ph type="sldNum" sz="quarter" idx="12"/>
          </p:nvPr>
        </p:nvSpPr>
        <p:spPr/>
        <p:txBody>
          <a:bodyPr/>
          <a:lstStyle/>
          <a:p>
            <a:fld id="{F24A9671-D17E-D84D-807D-0733510DD219}" type="slidenum">
              <a:rPr lang="en-US" smtClean="0"/>
              <a:t>‹#›</a:t>
            </a:fld>
            <a:endParaRPr lang="en-US"/>
          </a:p>
        </p:txBody>
      </p:sp>
    </p:spTree>
    <p:extLst>
      <p:ext uri="{BB962C8B-B14F-4D97-AF65-F5344CB8AC3E}">
        <p14:creationId xmlns:p14="http://schemas.microsoft.com/office/powerpoint/2010/main" val="3288967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99B6E-C25E-0F4C-A19D-BC1422AF82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564596-9F38-D449-9272-2549DBA7AE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FC92604-7950-9945-8E24-23EEE6ABA7B9}"/>
              </a:ext>
            </a:extLst>
          </p:cNvPr>
          <p:cNvSpPr>
            <a:spLocks noGrp="1"/>
          </p:cNvSpPr>
          <p:nvPr>
            <p:ph type="dt" sz="half" idx="10"/>
          </p:nvPr>
        </p:nvSpPr>
        <p:spPr/>
        <p:txBody>
          <a:bodyPr/>
          <a:lstStyle/>
          <a:p>
            <a:fld id="{5CCF9DE1-504C-D84F-9BCF-77740A4D852D}" type="datetimeFigureOut">
              <a:rPr lang="en-US" smtClean="0"/>
              <a:t>10/6/25</a:t>
            </a:fld>
            <a:endParaRPr lang="en-US"/>
          </a:p>
        </p:txBody>
      </p:sp>
      <p:sp>
        <p:nvSpPr>
          <p:cNvPr id="5" name="Footer Placeholder 4">
            <a:extLst>
              <a:ext uri="{FF2B5EF4-FFF2-40B4-BE49-F238E27FC236}">
                <a16:creationId xmlns:a16="http://schemas.microsoft.com/office/drawing/2014/main" id="{D6EB94E4-EC38-2C4F-AC84-08877BBDB1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40F16E-93A9-6B4C-A897-005E07261C83}"/>
              </a:ext>
            </a:extLst>
          </p:cNvPr>
          <p:cNvSpPr>
            <a:spLocks noGrp="1"/>
          </p:cNvSpPr>
          <p:nvPr>
            <p:ph type="sldNum" sz="quarter" idx="12"/>
          </p:nvPr>
        </p:nvSpPr>
        <p:spPr/>
        <p:txBody>
          <a:bodyPr/>
          <a:lstStyle/>
          <a:p>
            <a:fld id="{F24A9671-D17E-D84D-807D-0733510DD219}" type="slidenum">
              <a:rPr lang="en-US" smtClean="0"/>
              <a:t>‹#›</a:t>
            </a:fld>
            <a:endParaRPr lang="en-US"/>
          </a:p>
        </p:txBody>
      </p:sp>
    </p:spTree>
    <p:extLst>
      <p:ext uri="{BB962C8B-B14F-4D97-AF65-F5344CB8AC3E}">
        <p14:creationId xmlns:p14="http://schemas.microsoft.com/office/powerpoint/2010/main" val="617777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F326B-70C5-FE4B-AAAE-4CD0F567A6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A73783-ADEA-DD4F-9377-E02E634463D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412557-99AE-DA4D-8D29-0E1CE6DE2A6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5A08E5-18A3-F54B-BAEA-DB424A2BF948}"/>
              </a:ext>
            </a:extLst>
          </p:cNvPr>
          <p:cNvSpPr>
            <a:spLocks noGrp="1"/>
          </p:cNvSpPr>
          <p:nvPr>
            <p:ph type="dt" sz="half" idx="10"/>
          </p:nvPr>
        </p:nvSpPr>
        <p:spPr/>
        <p:txBody>
          <a:bodyPr/>
          <a:lstStyle/>
          <a:p>
            <a:fld id="{5CCF9DE1-504C-D84F-9BCF-77740A4D852D}" type="datetimeFigureOut">
              <a:rPr lang="en-US" smtClean="0"/>
              <a:t>10/6/25</a:t>
            </a:fld>
            <a:endParaRPr lang="en-US"/>
          </a:p>
        </p:txBody>
      </p:sp>
      <p:sp>
        <p:nvSpPr>
          <p:cNvPr id="6" name="Footer Placeholder 5">
            <a:extLst>
              <a:ext uri="{FF2B5EF4-FFF2-40B4-BE49-F238E27FC236}">
                <a16:creationId xmlns:a16="http://schemas.microsoft.com/office/drawing/2014/main" id="{A6196845-4B30-0243-9FCE-CE175D711E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5A565A-D015-3A45-989F-832103F58F96}"/>
              </a:ext>
            </a:extLst>
          </p:cNvPr>
          <p:cNvSpPr>
            <a:spLocks noGrp="1"/>
          </p:cNvSpPr>
          <p:nvPr>
            <p:ph type="sldNum" sz="quarter" idx="12"/>
          </p:nvPr>
        </p:nvSpPr>
        <p:spPr/>
        <p:txBody>
          <a:bodyPr/>
          <a:lstStyle/>
          <a:p>
            <a:fld id="{F24A9671-D17E-D84D-807D-0733510DD219}" type="slidenum">
              <a:rPr lang="en-US" smtClean="0"/>
              <a:t>‹#›</a:t>
            </a:fld>
            <a:endParaRPr lang="en-US"/>
          </a:p>
        </p:txBody>
      </p:sp>
    </p:spTree>
    <p:extLst>
      <p:ext uri="{BB962C8B-B14F-4D97-AF65-F5344CB8AC3E}">
        <p14:creationId xmlns:p14="http://schemas.microsoft.com/office/powerpoint/2010/main" val="97207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E62A9-4EC9-BD40-96CF-8BF384EADC4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54E901-BF4D-1B45-B5DA-DC8748EF79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A00F10C-2992-F245-BE39-188F98B1A0D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CA2676-FC99-1E4C-9CE5-FFE1A8B1A6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5ECCD74-0D5C-B34B-B2B5-F20321731B9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E53B37-3FC9-014C-86B6-5065DFD80633}"/>
              </a:ext>
            </a:extLst>
          </p:cNvPr>
          <p:cNvSpPr>
            <a:spLocks noGrp="1"/>
          </p:cNvSpPr>
          <p:nvPr>
            <p:ph type="dt" sz="half" idx="10"/>
          </p:nvPr>
        </p:nvSpPr>
        <p:spPr/>
        <p:txBody>
          <a:bodyPr/>
          <a:lstStyle/>
          <a:p>
            <a:fld id="{5CCF9DE1-504C-D84F-9BCF-77740A4D852D}" type="datetimeFigureOut">
              <a:rPr lang="en-US" smtClean="0"/>
              <a:t>10/6/25</a:t>
            </a:fld>
            <a:endParaRPr lang="en-US"/>
          </a:p>
        </p:txBody>
      </p:sp>
      <p:sp>
        <p:nvSpPr>
          <p:cNvPr id="8" name="Footer Placeholder 7">
            <a:extLst>
              <a:ext uri="{FF2B5EF4-FFF2-40B4-BE49-F238E27FC236}">
                <a16:creationId xmlns:a16="http://schemas.microsoft.com/office/drawing/2014/main" id="{689D9244-0397-0040-8E27-6EF1FE8B395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6915D19-855F-DB40-ADD7-3CFE2CC2EEB8}"/>
              </a:ext>
            </a:extLst>
          </p:cNvPr>
          <p:cNvSpPr>
            <a:spLocks noGrp="1"/>
          </p:cNvSpPr>
          <p:nvPr>
            <p:ph type="sldNum" sz="quarter" idx="12"/>
          </p:nvPr>
        </p:nvSpPr>
        <p:spPr/>
        <p:txBody>
          <a:bodyPr/>
          <a:lstStyle/>
          <a:p>
            <a:fld id="{F24A9671-D17E-D84D-807D-0733510DD219}" type="slidenum">
              <a:rPr lang="en-US" smtClean="0"/>
              <a:t>‹#›</a:t>
            </a:fld>
            <a:endParaRPr lang="en-US"/>
          </a:p>
        </p:txBody>
      </p:sp>
    </p:spTree>
    <p:extLst>
      <p:ext uri="{BB962C8B-B14F-4D97-AF65-F5344CB8AC3E}">
        <p14:creationId xmlns:p14="http://schemas.microsoft.com/office/powerpoint/2010/main" val="1277594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B6408-A186-6546-994F-B7430ABE6AF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7E3F58-57E6-2F40-BE5D-EC82CAB9464A}"/>
              </a:ext>
            </a:extLst>
          </p:cNvPr>
          <p:cNvSpPr>
            <a:spLocks noGrp="1"/>
          </p:cNvSpPr>
          <p:nvPr>
            <p:ph type="dt" sz="half" idx="10"/>
          </p:nvPr>
        </p:nvSpPr>
        <p:spPr/>
        <p:txBody>
          <a:bodyPr/>
          <a:lstStyle/>
          <a:p>
            <a:fld id="{5CCF9DE1-504C-D84F-9BCF-77740A4D852D}" type="datetimeFigureOut">
              <a:rPr lang="en-US" smtClean="0"/>
              <a:t>10/6/25</a:t>
            </a:fld>
            <a:endParaRPr lang="en-US"/>
          </a:p>
        </p:txBody>
      </p:sp>
      <p:sp>
        <p:nvSpPr>
          <p:cNvPr id="4" name="Footer Placeholder 3">
            <a:extLst>
              <a:ext uri="{FF2B5EF4-FFF2-40B4-BE49-F238E27FC236}">
                <a16:creationId xmlns:a16="http://schemas.microsoft.com/office/drawing/2014/main" id="{61BC7265-992F-1A44-AA00-FD6AE96F81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D2D154-FBF8-BE4D-8069-70369A146F0E}"/>
              </a:ext>
            </a:extLst>
          </p:cNvPr>
          <p:cNvSpPr>
            <a:spLocks noGrp="1"/>
          </p:cNvSpPr>
          <p:nvPr>
            <p:ph type="sldNum" sz="quarter" idx="12"/>
          </p:nvPr>
        </p:nvSpPr>
        <p:spPr/>
        <p:txBody>
          <a:bodyPr/>
          <a:lstStyle/>
          <a:p>
            <a:fld id="{F24A9671-D17E-D84D-807D-0733510DD219}" type="slidenum">
              <a:rPr lang="en-US" smtClean="0"/>
              <a:t>‹#›</a:t>
            </a:fld>
            <a:endParaRPr lang="en-US"/>
          </a:p>
        </p:txBody>
      </p:sp>
    </p:spTree>
    <p:extLst>
      <p:ext uri="{BB962C8B-B14F-4D97-AF65-F5344CB8AC3E}">
        <p14:creationId xmlns:p14="http://schemas.microsoft.com/office/powerpoint/2010/main" val="3700331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6DC933-CCED-FD4D-A07A-B4BCCB74BB6D}"/>
              </a:ext>
            </a:extLst>
          </p:cNvPr>
          <p:cNvSpPr>
            <a:spLocks noGrp="1"/>
          </p:cNvSpPr>
          <p:nvPr>
            <p:ph type="dt" sz="half" idx="10"/>
          </p:nvPr>
        </p:nvSpPr>
        <p:spPr/>
        <p:txBody>
          <a:bodyPr/>
          <a:lstStyle/>
          <a:p>
            <a:fld id="{5CCF9DE1-504C-D84F-9BCF-77740A4D852D}" type="datetimeFigureOut">
              <a:rPr lang="en-US" smtClean="0"/>
              <a:t>10/6/25</a:t>
            </a:fld>
            <a:endParaRPr lang="en-US"/>
          </a:p>
        </p:txBody>
      </p:sp>
      <p:sp>
        <p:nvSpPr>
          <p:cNvPr id="3" name="Footer Placeholder 2">
            <a:extLst>
              <a:ext uri="{FF2B5EF4-FFF2-40B4-BE49-F238E27FC236}">
                <a16:creationId xmlns:a16="http://schemas.microsoft.com/office/drawing/2014/main" id="{D22775F4-F1EC-AB4F-9596-AF76CE6C39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A742DB-9332-AF4D-8558-E5D7BBDC3FFF}"/>
              </a:ext>
            </a:extLst>
          </p:cNvPr>
          <p:cNvSpPr>
            <a:spLocks noGrp="1"/>
          </p:cNvSpPr>
          <p:nvPr>
            <p:ph type="sldNum" sz="quarter" idx="12"/>
          </p:nvPr>
        </p:nvSpPr>
        <p:spPr/>
        <p:txBody>
          <a:bodyPr/>
          <a:lstStyle/>
          <a:p>
            <a:fld id="{F24A9671-D17E-D84D-807D-0733510DD219}" type="slidenum">
              <a:rPr lang="en-US" smtClean="0"/>
              <a:t>‹#›</a:t>
            </a:fld>
            <a:endParaRPr lang="en-US"/>
          </a:p>
        </p:txBody>
      </p:sp>
    </p:spTree>
    <p:extLst>
      <p:ext uri="{BB962C8B-B14F-4D97-AF65-F5344CB8AC3E}">
        <p14:creationId xmlns:p14="http://schemas.microsoft.com/office/powerpoint/2010/main" val="1597595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DFDD-1518-FE44-9DF5-E986EF5D6B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7E7A5F1-4598-7347-998B-5287D2608C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5DADB2-FD6F-3445-8FF5-4ABDD5E576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E691B07-49A4-CA4D-A79B-144240B77296}"/>
              </a:ext>
            </a:extLst>
          </p:cNvPr>
          <p:cNvSpPr>
            <a:spLocks noGrp="1"/>
          </p:cNvSpPr>
          <p:nvPr>
            <p:ph type="dt" sz="half" idx="10"/>
          </p:nvPr>
        </p:nvSpPr>
        <p:spPr/>
        <p:txBody>
          <a:bodyPr/>
          <a:lstStyle/>
          <a:p>
            <a:fld id="{5CCF9DE1-504C-D84F-9BCF-77740A4D852D}" type="datetimeFigureOut">
              <a:rPr lang="en-US" smtClean="0"/>
              <a:t>10/6/25</a:t>
            </a:fld>
            <a:endParaRPr lang="en-US"/>
          </a:p>
        </p:txBody>
      </p:sp>
      <p:sp>
        <p:nvSpPr>
          <p:cNvPr id="6" name="Footer Placeholder 5">
            <a:extLst>
              <a:ext uri="{FF2B5EF4-FFF2-40B4-BE49-F238E27FC236}">
                <a16:creationId xmlns:a16="http://schemas.microsoft.com/office/drawing/2014/main" id="{D45CBF06-6A27-194E-A24C-9C0D73D2AB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1C4723-03C7-3C4D-AF47-B1269FB9713D}"/>
              </a:ext>
            </a:extLst>
          </p:cNvPr>
          <p:cNvSpPr>
            <a:spLocks noGrp="1"/>
          </p:cNvSpPr>
          <p:nvPr>
            <p:ph type="sldNum" sz="quarter" idx="12"/>
          </p:nvPr>
        </p:nvSpPr>
        <p:spPr/>
        <p:txBody>
          <a:bodyPr/>
          <a:lstStyle/>
          <a:p>
            <a:fld id="{F24A9671-D17E-D84D-807D-0733510DD219}" type="slidenum">
              <a:rPr lang="en-US" smtClean="0"/>
              <a:t>‹#›</a:t>
            </a:fld>
            <a:endParaRPr lang="en-US"/>
          </a:p>
        </p:txBody>
      </p:sp>
    </p:spTree>
    <p:extLst>
      <p:ext uri="{BB962C8B-B14F-4D97-AF65-F5344CB8AC3E}">
        <p14:creationId xmlns:p14="http://schemas.microsoft.com/office/powerpoint/2010/main" val="1829727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63633-7CC4-1E41-AA07-CFA2CA38D5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6CFF10-D881-9F4D-8341-2252C3DACA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3D8723-88FF-AA40-97B1-EB6E3A47F6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1817750-AEB2-154D-9B78-B13115D34B94}"/>
              </a:ext>
            </a:extLst>
          </p:cNvPr>
          <p:cNvSpPr>
            <a:spLocks noGrp="1"/>
          </p:cNvSpPr>
          <p:nvPr>
            <p:ph type="dt" sz="half" idx="10"/>
          </p:nvPr>
        </p:nvSpPr>
        <p:spPr/>
        <p:txBody>
          <a:bodyPr/>
          <a:lstStyle/>
          <a:p>
            <a:fld id="{5CCF9DE1-504C-D84F-9BCF-77740A4D852D}" type="datetimeFigureOut">
              <a:rPr lang="en-US" smtClean="0"/>
              <a:t>10/6/25</a:t>
            </a:fld>
            <a:endParaRPr lang="en-US"/>
          </a:p>
        </p:txBody>
      </p:sp>
      <p:sp>
        <p:nvSpPr>
          <p:cNvPr id="6" name="Footer Placeholder 5">
            <a:extLst>
              <a:ext uri="{FF2B5EF4-FFF2-40B4-BE49-F238E27FC236}">
                <a16:creationId xmlns:a16="http://schemas.microsoft.com/office/drawing/2014/main" id="{6586003B-A9ED-1D4E-A5C3-E53D4884EC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828CAF-B542-4348-82A9-DFCB0D9FA74D}"/>
              </a:ext>
            </a:extLst>
          </p:cNvPr>
          <p:cNvSpPr>
            <a:spLocks noGrp="1"/>
          </p:cNvSpPr>
          <p:nvPr>
            <p:ph type="sldNum" sz="quarter" idx="12"/>
          </p:nvPr>
        </p:nvSpPr>
        <p:spPr/>
        <p:txBody>
          <a:bodyPr/>
          <a:lstStyle/>
          <a:p>
            <a:fld id="{F24A9671-D17E-D84D-807D-0733510DD219}" type="slidenum">
              <a:rPr lang="en-US" smtClean="0"/>
              <a:t>‹#›</a:t>
            </a:fld>
            <a:endParaRPr lang="en-US"/>
          </a:p>
        </p:txBody>
      </p:sp>
    </p:spTree>
    <p:extLst>
      <p:ext uri="{BB962C8B-B14F-4D97-AF65-F5344CB8AC3E}">
        <p14:creationId xmlns:p14="http://schemas.microsoft.com/office/powerpoint/2010/main" val="3414748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008E99-7D4F-B346-9746-E3EFEFDC52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79DB4E-8130-6143-91C4-969DFBF65F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063D85-1DD5-B547-B88B-CF889D2CF1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CF9DE1-504C-D84F-9BCF-77740A4D852D}" type="datetimeFigureOut">
              <a:rPr lang="en-US" smtClean="0"/>
              <a:t>10/6/25</a:t>
            </a:fld>
            <a:endParaRPr lang="en-US"/>
          </a:p>
        </p:txBody>
      </p:sp>
      <p:sp>
        <p:nvSpPr>
          <p:cNvPr id="5" name="Footer Placeholder 4">
            <a:extLst>
              <a:ext uri="{FF2B5EF4-FFF2-40B4-BE49-F238E27FC236}">
                <a16:creationId xmlns:a16="http://schemas.microsoft.com/office/drawing/2014/main" id="{43270E8D-2763-CD48-8DE8-08D1D0938B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B18992C-B5D0-6040-8D80-2B45F954EF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4A9671-D17E-D84D-807D-0733510DD219}" type="slidenum">
              <a:rPr lang="en-US" smtClean="0"/>
              <a:t>‹#›</a:t>
            </a:fld>
            <a:endParaRPr lang="en-US"/>
          </a:p>
        </p:txBody>
      </p:sp>
    </p:spTree>
    <p:extLst>
      <p:ext uri="{BB962C8B-B14F-4D97-AF65-F5344CB8AC3E}">
        <p14:creationId xmlns:p14="http://schemas.microsoft.com/office/powerpoint/2010/main" val="1214249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7.gif"/></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22.jpg"/><Relationship Id="rId4" Type="http://schemas.openxmlformats.org/officeDocument/2006/relationships/image" Target="../media/image21.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26BDCA6B-3C9C-4213-A0D9-30BD5F0B07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8426302" cy="6858000"/>
          </a:xfrm>
          <a:custGeom>
            <a:avLst/>
            <a:gdLst>
              <a:gd name="connsiteX0" fmla="*/ 184095 w 8426302"/>
              <a:gd name="connsiteY0" fmla="*/ 6858000 h 6858000"/>
              <a:gd name="connsiteX1" fmla="*/ 8426302 w 8426302"/>
              <a:gd name="connsiteY1" fmla="*/ 6858000 h 6858000"/>
              <a:gd name="connsiteX2" fmla="*/ 8426302 w 8426302"/>
              <a:gd name="connsiteY2" fmla="*/ 0 h 6858000"/>
              <a:gd name="connsiteX3" fmla="*/ 2743435 w 8426302"/>
              <a:gd name="connsiteY3" fmla="*/ 0 h 6858000"/>
              <a:gd name="connsiteX4" fmla="*/ 2688451 w 8426302"/>
              <a:gd name="connsiteY4" fmla="*/ 37385 h 6858000"/>
              <a:gd name="connsiteX5" fmla="*/ 0 w 8426302"/>
              <a:gd name="connsiteY5" fmla="*/ 5321277 h 6858000"/>
              <a:gd name="connsiteX6" fmla="*/ 116943 w 8426302"/>
              <a:gd name="connsiteY6" fmla="*/ 65584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6302" h="6858000">
                <a:moveTo>
                  <a:pt x="184095" y="6858000"/>
                </a:moveTo>
                <a:lnTo>
                  <a:pt x="8426302" y="6858000"/>
                </a:lnTo>
                <a:lnTo>
                  <a:pt x="8426302" y="0"/>
                </a:lnTo>
                <a:lnTo>
                  <a:pt x="2743435" y="0"/>
                </a:lnTo>
                <a:lnTo>
                  <a:pt x="2688451" y="37385"/>
                </a:lnTo>
                <a:cubicBezTo>
                  <a:pt x="1058888" y="1225893"/>
                  <a:pt x="0" y="3149927"/>
                  <a:pt x="0" y="5321277"/>
                </a:cubicBezTo>
                <a:cubicBezTo>
                  <a:pt x="0" y="5744268"/>
                  <a:pt x="40184" y="6157873"/>
                  <a:pt x="116943" y="6558484"/>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FDA12F62-867F-4684-B28B-E085D09DCC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8174932" cy="6858000"/>
          </a:xfrm>
          <a:custGeom>
            <a:avLst/>
            <a:gdLst>
              <a:gd name="connsiteX0" fmla="*/ 190266 w 8174932"/>
              <a:gd name="connsiteY0" fmla="*/ 6858000 h 6858000"/>
              <a:gd name="connsiteX1" fmla="*/ 8174932 w 8174932"/>
              <a:gd name="connsiteY1" fmla="*/ 6858000 h 6858000"/>
              <a:gd name="connsiteX2" fmla="*/ 8174932 w 8174932"/>
              <a:gd name="connsiteY2" fmla="*/ 0 h 6858000"/>
              <a:gd name="connsiteX3" fmla="*/ 2944847 w 8174932"/>
              <a:gd name="connsiteY3" fmla="*/ 0 h 6858000"/>
              <a:gd name="connsiteX4" fmla="*/ 2646373 w 8174932"/>
              <a:gd name="connsiteY4" fmla="*/ 196447 h 6858000"/>
              <a:gd name="connsiteX5" fmla="*/ 0 w 8174932"/>
              <a:gd name="connsiteY5" fmla="*/ 5321277 h 6858000"/>
              <a:gd name="connsiteX6" fmla="*/ 112445 w 8174932"/>
              <a:gd name="connsiteY6" fmla="*/ 65108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74932" h="6858000">
                <a:moveTo>
                  <a:pt x="190266" y="6858000"/>
                </a:moveTo>
                <a:lnTo>
                  <a:pt x="8174932" y="6858000"/>
                </a:lnTo>
                <a:lnTo>
                  <a:pt x="8174932" y="0"/>
                </a:lnTo>
                <a:lnTo>
                  <a:pt x="2944847" y="0"/>
                </a:lnTo>
                <a:lnTo>
                  <a:pt x="2646373" y="196447"/>
                </a:lnTo>
                <a:cubicBezTo>
                  <a:pt x="1044779" y="1335395"/>
                  <a:pt x="0" y="3206327"/>
                  <a:pt x="0" y="5321277"/>
                </a:cubicBezTo>
                <a:cubicBezTo>
                  <a:pt x="0" y="5727999"/>
                  <a:pt x="38639" y="6125696"/>
                  <a:pt x="112445" y="6510898"/>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F346B38-6EF2-9D4E-8B0A-4B9983FF7372}"/>
              </a:ext>
            </a:extLst>
          </p:cNvPr>
          <p:cNvSpPr>
            <a:spLocks noGrp="1"/>
          </p:cNvSpPr>
          <p:nvPr>
            <p:ph type="ctrTitle"/>
          </p:nvPr>
        </p:nvSpPr>
        <p:spPr>
          <a:xfrm>
            <a:off x="804672" y="234110"/>
            <a:ext cx="5936370" cy="3466213"/>
          </a:xfrm>
        </p:spPr>
        <p:txBody>
          <a:bodyPr anchor="b">
            <a:normAutofit/>
          </a:bodyPr>
          <a:lstStyle/>
          <a:p>
            <a:pPr algn="l"/>
            <a:r>
              <a:rPr lang="en-US" dirty="0"/>
              <a:t>Xunzi on Ritual, Situationism, Transformation</a:t>
            </a:r>
            <a:endParaRPr lang="en-US" sz="7200" dirty="0">
              <a:solidFill>
                <a:srgbClr val="FFFFFF"/>
              </a:solidFill>
            </a:endParaRPr>
          </a:p>
        </p:txBody>
      </p:sp>
      <p:sp>
        <p:nvSpPr>
          <p:cNvPr id="3" name="Subtitle 2">
            <a:extLst>
              <a:ext uri="{FF2B5EF4-FFF2-40B4-BE49-F238E27FC236}">
                <a16:creationId xmlns:a16="http://schemas.microsoft.com/office/drawing/2014/main" id="{F0632683-9D31-8944-B598-5C78564AFD8B}"/>
              </a:ext>
            </a:extLst>
          </p:cNvPr>
          <p:cNvSpPr>
            <a:spLocks noGrp="1"/>
          </p:cNvSpPr>
          <p:nvPr>
            <p:ph type="subTitle" idx="1"/>
          </p:nvPr>
        </p:nvSpPr>
        <p:spPr>
          <a:xfrm>
            <a:off x="804672" y="4180354"/>
            <a:ext cx="5649289" cy="1279978"/>
          </a:xfrm>
        </p:spPr>
        <p:txBody>
          <a:bodyPr anchor="t">
            <a:normAutofit/>
          </a:bodyPr>
          <a:lstStyle/>
          <a:p>
            <a:pPr algn="l"/>
            <a:r>
              <a:rPr lang="en-US" dirty="0">
                <a:solidFill>
                  <a:srgbClr val="FFFFFF"/>
                </a:solidFill>
              </a:rPr>
              <a:t>Phil 210, Fall 2025</a:t>
            </a:r>
          </a:p>
          <a:p>
            <a:pPr algn="l"/>
            <a:endParaRPr lang="en-US" dirty="0">
              <a:solidFill>
                <a:srgbClr val="FFFFFF"/>
              </a:solidFill>
            </a:endParaRPr>
          </a:p>
        </p:txBody>
      </p:sp>
    </p:spTree>
    <p:extLst>
      <p:ext uri="{BB962C8B-B14F-4D97-AF65-F5344CB8AC3E}">
        <p14:creationId xmlns:p14="http://schemas.microsoft.com/office/powerpoint/2010/main" val="298689983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14" name="Content Placeholder 13" descr="A picture containing indoor, bed, sitting, laying&#10;&#10;Description automatically generated">
            <a:extLst>
              <a:ext uri="{FF2B5EF4-FFF2-40B4-BE49-F238E27FC236}">
                <a16:creationId xmlns:a16="http://schemas.microsoft.com/office/drawing/2014/main" id="{C8BC5D0D-8041-E84E-B1BE-B9179AA5EC2F}"/>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4986"/>
          <a:stretch/>
        </p:blipFill>
        <p:spPr>
          <a:xfrm>
            <a:off x="2690191" y="-478"/>
            <a:ext cx="9501808" cy="6858478"/>
          </a:xfrm>
        </p:spPr>
      </p:pic>
      <p:sp>
        <p:nvSpPr>
          <p:cNvPr id="13" name="Freeform: Shape 12">
            <a:extLst>
              <a:ext uri="{FF2B5EF4-FFF2-40B4-BE49-F238E27FC236}">
                <a16:creationId xmlns:a16="http://schemas.microsoft.com/office/drawing/2014/main" id="{D928DD85-BB99-450D-A702-2683E0296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240E5BD2-4019-4012-A1AA-628900E65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957CD6A-57AB-BC48-B213-B053193D1BAA}"/>
              </a:ext>
            </a:extLst>
          </p:cNvPr>
          <p:cNvSpPr>
            <a:spLocks noGrp="1"/>
          </p:cNvSpPr>
          <p:nvPr>
            <p:ph type="title"/>
          </p:nvPr>
        </p:nvSpPr>
        <p:spPr>
          <a:xfrm>
            <a:off x="804672" y="342006"/>
            <a:ext cx="3879232" cy="2248122"/>
          </a:xfrm>
        </p:spPr>
        <p:txBody>
          <a:bodyPr vert="horz" lIns="91440" tIns="45720" rIns="91440" bIns="45720" rtlCol="0" anchor="b">
            <a:normAutofit/>
          </a:bodyPr>
          <a:lstStyle/>
          <a:p>
            <a:r>
              <a:rPr lang="en-US" sz="5000"/>
              <a:t>If our nature is bad, what do we do?</a:t>
            </a:r>
          </a:p>
        </p:txBody>
      </p:sp>
    </p:spTree>
    <p:extLst>
      <p:ext uri="{BB962C8B-B14F-4D97-AF65-F5344CB8AC3E}">
        <p14:creationId xmlns:p14="http://schemas.microsoft.com/office/powerpoint/2010/main" val="1983789218"/>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7" descr="A picture containing person, person, table, wooden&#10;&#10;Description automatically generated">
            <a:extLst>
              <a:ext uri="{FF2B5EF4-FFF2-40B4-BE49-F238E27FC236}">
                <a16:creationId xmlns:a16="http://schemas.microsoft.com/office/drawing/2014/main" id="{D9902808-CC98-7441-9A97-E571EB13EC2E}"/>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9091" r="14797"/>
          <a:stretch/>
        </p:blipFill>
        <p:spPr>
          <a:xfrm>
            <a:off x="2562726" y="1"/>
            <a:ext cx="9629274" cy="6857999"/>
          </a:xfrm>
          <a:prstGeom prst="rect">
            <a:avLst/>
          </a:prstGeom>
        </p:spPr>
      </p:pic>
      <p:sp>
        <p:nvSpPr>
          <p:cNvPr id="20" name="Freeform: Shape 19">
            <a:extLst>
              <a:ext uri="{FF2B5EF4-FFF2-40B4-BE49-F238E27FC236}">
                <a16:creationId xmlns:a16="http://schemas.microsoft.com/office/drawing/2014/main" id="{D928DD85-BB99-450D-A702-2683E0296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1">
            <a:extLst>
              <a:ext uri="{FF2B5EF4-FFF2-40B4-BE49-F238E27FC236}">
                <a16:creationId xmlns:a16="http://schemas.microsoft.com/office/drawing/2014/main" id="{240E5BD2-4019-4012-A1AA-628900E65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957CD6A-57AB-BC48-B213-B053193D1BAA}"/>
              </a:ext>
            </a:extLst>
          </p:cNvPr>
          <p:cNvSpPr>
            <a:spLocks noGrp="1"/>
          </p:cNvSpPr>
          <p:nvPr>
            <p:ph type="title"/>
          </p:nvPr>
        </p:nvSpPr>
        <p:spPr>
          <a:xfrm>
            <a:off x="804672" y="342006"/>
            <a:ext cx="3879232" cy="2248122"/>
          </a:xfrm>
        </p:spPr>
        <p:txBody>
          <a:bodyPr vert="horz" lIns="91440" tIns="45720" rIns="91440" bIns="45720" rtlCol="0" anchor="b">
            <a:normAutofit/>
          </a:bodyPr>
          <a:lstStyle/>
          <a:p>
            <a:r>
              <a:rPr lang="en-US" sz="5000"/>
              <a:t>If our nature is bad, what do we do?</a:t>
            </a:r>
          </a:p>
        </p:txBody>
      </p:sp>
      <p:sp>
        <p:nvSpPr>
          <p:cNvPr id="3" name="TextBox 2">
            <a:extLst>
              <a:ext uri="{FF2B5EF4-FFF2-40B4-BE49-F238E27FC236}">
                <a16:creationId xmlns:a16="http://schemas.microsoft.com/office/drawing/2014/main" id="{E969E274-82B5-744C-BF31-EE1D1CE6DB35}"/>
              </a:ext>
            </a:extLst>
          </p:cNvPr>
          <p:cNvSpPr txBox="1"/>
          <p:nvPr/>
        </p:nvSpPr>
        <p:spPr>
          <a:xfrm>
            <a:off x="766480" y="3067544"/>
            <a:ext cx="2610679" cy="1200329"/>
          </a:xfrm>
          <a:prstGeom prst="rect">
            <a:avLst/>
          </a:prstGeom>
          <a:noFill/>
        </p:spPr>
        <p:txBody>
          <a:bodyPr wrap="square" rtlCol="0">
            <a:spAutoFit/>
          </a:bodyPr>
          <a:lstStyle/>
          <a:p>
            <a:pPr marL="285750" indent="-285750">
              <a:buFont typeface="Arial" panose="020B0604020202020204" pitchFamily="34" charset="0"/>
              <a:buChar char="•"/>
            </a:pPr>
            <a:r>
              <a:rPr lang="en-US" sz="2400" b="1" dirty="0"/>
              <a:t>Option 1</a:t>
            </a:r>
            <a:r>
              <a:rPr lang="en-US" sz="2400" dirty="0"/>
              <a:t>: Transform through learning</a:t>
            </a:r>
          </a:p>
        </p:txBody>
      </p:sp>
    </p:spTree>
    <p:extLst>
      <p:ext uri="{BB962C8B-B14F-4D97-AF65-F5344CB8AC3E}">
        <p14:creationId xmlns:p14="http://schemas.microsoft.com/office/powerpoint/2010/main" val="2472616425"/>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descr="A close up of a horse&#10;&#10;Description automatically generated">
            <a:extLst>
              <a:ext uri="{FF2B5EF4-FFF2-40B4-BE49-F238E27FC236}">
                <a16:creationId xmlns:a16="http://schemas.microsoft.com/office/drawing/2014/main" id="{EE2BDD5B-DB54-014B-AA87-488232F55B66}"/>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859" r="3235"/>
          <a:stretch/>
        </p:blipFill>
        <p:spPr>
          <a:xfrm>
            <a:off x="4185681" y="691116"/>
            <a:ext cx="8006318" cy="5824878"/>
          </a:xfrm>
        </p:spPr>
      </p:pic>
      <p:sp>
        <p:nvSpPr>
          <p:cNvPr id="20" name="Freeform: Shape 19">
            <a:extLst>
              <a:ext uri="{FF2B5EF4-FFF2-40B4-BE49-F238E27FC236}">
                <a16:creationId xmlns:a16="http://schemas.microsoft.com/office/drawing/2014/main" id="{D928DD85-BB99-450D-A702-2683E0296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1">
            <a:extLst>
              <a:ext uri="{FF2B5EF4-FFF2-40B4-BE49-F238E27FC236}">
                <a16:creationId xmlns:a16="http://schemas.microsoft.com/office/drawing/2014/main" id="{240E5BD2-4019-4012-A1AA-628900E65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957CD6A-57AB-BC48-B213-B053193D1BAA}"/>
              </a:ext>
            </a:extLst>
          </p:cNvPr>
          <p:cNvSpPr>
            <a:spLocks noGrp="1"/>
          </p:cNvSpPr>
          <p:nvPr>
            <p:ph type="title"/>
          </p:nvPr>
        </p:nvSpPr>
        <p:spPr>
          <a:xfrm>
            <a:off x="804672" y="342006"/>
            <a:ext cx="3879232" cy="2248122"/>
          </a:xfrm>
        </p:spPr>
        <p:txBody>
          <a:bodyPr vert="horz" lIns="91440" tIns="45720" rIns="91440" bIns="45720" rtlCol="0" anchor="b">
            <a:normAutofit/>
          </a:bodyPr>
          <a:lstStyle/>
          <a:p>
            <a:r>
              <a:rPr lang="en-US" sz="5000"/>
              <a:t>If our nature is bad, what do we do?</a:t>
            </a:r>
          </a:p>
        </p:txBody>
      </p:sp>
      <p:sp>
        <p:nvSpPr>
          <p:cNvPr id="3" name="TextBox 2">
            <a:extLst>
              <a:ext uri="{FF2B5EF4-FFF2-40B4-BE49-F238E27FC236}">
                <a16:creationId xmlns:a16="http://schemas.microsoft.com/office/drawing/2014/main" id="{E969E274-82B5-744C-BF31-EE1D1CE6DB35}"/>
              </a:ext>
            </a:extLst>
          </p:cNvPr>
          <p:cNvSpPr txBox="1"/>
          <p:nvPr/>
        </p:nvSpPr>
        <p:spPr>
          <a:xfrm>
            <a:off x="766480" y="3113711"/>
            <a:ext cx="2610679" cy="1200329"/>
          </a:xfrm>
          <a:prstGeom prst="rect">
            <a:avLst/>
          </a:prstGeom>
          <a:noFill/>
        </p:spPr>
        <p:txBody>
          <a:bodyPr wrap="square" rtlCol="0">
            <a:spAutoFit/>
          </a:bodyPr>
          <a:lstStyle/>
          <a:p>
            <a:pPr marL="285750" indent="-285750">
              <a:buFont typeface="Arial" panose="020B0604020202020204" pitchFamily="34" charset="0"/>
              <a:buChar char="•"/>
            </a:pPr>
            <a:r>
              <a:rPr lang="en-US" sz="2400" b="1" dirty="0"/>
              <a:t>Option 1</a:t>
            </a:r>
            <a:r>
              <a:rPr lang="en-US" sz="2400" dirty="0"/>
              <a:t>: Transform through learning</a:t>
            </a:r>
          </a:p>
        </p:txBody>
      </p:sp>
      <p:sp>
        <p:nvSpPr>
          <p:cNvPr id="9" name="TextBox 8">
            <a:extLst>
              <a:ext uri="{FF2B5EF4-FFF2-40B4-BE49-F238E27FC236}">
                <a16:creationId xmlns:a16="http://schemas.microsoft.com/office/drawing/2014/main" id="{DF2D59E3-46BF-6746-AEC0-27D96ED263EC}"/>
              </a:ext>
            </a:extLst>
          </p:cNvPr>
          <p:cNvSpPr txBox="1"/>
          <p:nvPr/>
        </p:nvSpPr>
        <p:spPr>
          <a:xfrm>
            <a:off x="804672" y="4731026"/>
            <a:ext cx="2468615" cy="1200329"/>
          </a:xfrm>
          <a:prstGeom prst="rect">
            <a:avLst/>
          </a:prstGeom>
          <a:noFill/>
        </p:spPr>
        <p:txBody>
          <a:bodyPr wrap="square" rtlCol="0">
            <a:spAutoFit/>
          </a:bodyPr>
          <a:lstStyle/>
          <a:p>
            <a:pPr marL="285750" indent="-285750">
              <a:buFont typeface="Arial" panose="020B0604020202020204" pitchFamily="34" charset="0"/>
              <a:buChar char="•"/>
            </a:pPr>
            <a:r>
              <a:rPr lang="en-US" sz="2400" b="1" dirty="0"/>
              <a:t>Option 2</a:t>
            </a:r>
            <a:r>
              <a:rPr lang="en-US" sz="2400" dirty="0"/>
              <a:t>: Change one’s situation</a:t>
            </a:r>
          </a:p>
        </p:txBody>
      </p:sp>
    </p:spTree>
    <p:extLst>
      <p:ext uri="{BB962C8B-B14F-4D97-AF65-F5344CB8AC3E}">
        <p14:creationId xmlns:p14="http://schemas.microsoft.com/office/powerpoint/2010/main" val="1355344517"/>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2AFDB-3287-2F4E-B5D9-BA5155FC4055}"/>
              </a:ext>
            </a:extLst>
          </p:cNvPr>
          <p:cNvSpPr>
            <a:spLocks noGrp="1"/>
          </p:cNvSpPr>
          <p:nvPr>
            <p:ph type="title"/>
          </p:nvPr>
        </p:nvSpPr>
        <p:spPr>
          <a:xfrm>
            <a:off x="762001" y="803325"/>
            <a:ext cx="5314536" cy="1325563"/>
          </a:xfrm>
        </p:spPr>
        <p:txBody>
          <a:bodyPr vert="horz" lIns="91440" tIns="45720" rIns="91440" bIns="45720" rtlCol="0" anchor="ctr">
            <a:normAutofit/>
          </a:bodyPr>
          <a:lstStyle/>
          <a:p>
            <a:r>
              <a:rPr lang="en-US" dirty="0"/>
              <a:t>Learning: Role Models and Texts</a:t>
            </a:r>
          </a:p>
        </p:txBody>
      </p:sp>
      <p:sp>
        <p:nvSpPr>
          <p:cNvPr id="4" name="Content Placeholder 3">
            <a:extLst>
              <a:ext uri="{FF2B5EF4-FFF2-40B4-BE49-F238E27FC236}">
                <a16:creationId xmlns:a16="http://schemas.microsoft.com/office/drawing/2014/main" id="{11A63A30-0EC1-3F47-97EB-58FED49F9B9D}"/>
              </a:ext>
            </a:extLst>
          </p:cNvPr>
          <p:cNvSpPr>
            <a:spLocks noGrp="1"/>
          </p:cNvSpPr>
          <p:nvPr>
            <p:ph sz="half" idx="2"/>
          </p:nvPr>
        </p:nvSpPr>
        <p:spPr>
          <a:xfrm>
            <a:off x="642730" y="2504304"/>
            <a:ext cx="5609220" cy="4042269"/>
          </a:xfrm>
        </p:spPr>
        <p:txBody>
          <a:bodyPr vert="horz" lIns="91440" tIns="45720" rIns="91440" bIns="45720" rtlCol="0" anchor="t">
            <a:noAutofit/>
          </a:bodyPr>
          <a:lstStyle/>
          <a:p>
            <a:r>
              <a:rPr lang="en-US" sz="2400" dirty="0"/>
              <a:t>“Rituals and music provide proper models but give no precepts. The </a:t>
            </a:r>
            <a:r>
              <a:rPr lang="en-US" sz="2400" i="1" dirty="0"/>
              <a:t>Odes</a:t>
            </a:r>
            <a:r>
              <a:rPr lang="en-US" sz="2400" dirty="0"/>
              <a:t> and </a:t>
            </a:r>
            <a:r>
              <a:rPr lang="en-US" sz="2400" i="1" dirty="0"/>
              <a:t>Documents</a:t>
            </a:r>
            <a:r>
              <a:rPr lang="en-US" sz="2400" dirty="0"/>
              <a:t> contain ancient stories but no explanation of their present application…. However, if you imitate the right person in his practice of the precepts of the gentleman, then you will come to honor these things for their comprehensiveness and see them as encompassing the whole world.” (p. 6, ll. 160f) </a:t>
            </a:r>
          </a:p>
        </p:txBody>
      </p:sp>
      <p:sp>
        <p:nvSpPr>
          <p:cNvPr id="11" name="Freeform: Shape 1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descr="A close up of text on a white surface&#10;&#10;Description automatically generated">
            <a:extLst>
              <a:ext uri="{FF2B5EF4-FFF2-40B4-BE49-F238E27FC236}">
                <a16:creationId xmlns:a16="http://schemas.microsoft.com/office/drawing/2014/main" id="{3B7A9708-A860-1E4C-B90B-25760B872BEA}"/>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12095" r="21265"/>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469507322"/>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0D532-97B3-F446-83C3-5E07AAB9E874}"/>
              </a:ext>
            </a:extLst>
          </p:cNvPr>
          <p:cNvSpPr>
            <a:spLocks noGrp="1"/>
          </p:cNvSpPr>
          <p:nvPr>
            <p:ph type="title"/>
          </p:nvPr>
        </p:nvSpPr>
        <p:spPr>
          <a:xfrm>
            <a:off x="6243342" y="655983"/>
            <a:ext cx="5314536" cy="1325563"/>
          </a:xfrm>
        </p:spPr>
        <p:txBody>
          <a:bodyPr vert="horz" lIns="91440" tIns="45720" rIns="91440" bIns="45720" rtlCol="0" anchor="ctr">
            <a:normAutofit/>
          </a:bodyPr>
          <a:lstStyle/>
          <a:p>
            <a:r>
              <a:rPr lang="en-US" dirty="0"/>
              <a:t>Learning: Transformation</a:t>
            </a:r>
          </a:p>
        </p:txBody>
      </p:sp>
      <p:sp>
        <p:nvSpPr>
          <p:cNvPr id="11" name="Freeform: Shape 1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descr="A group of people standing in front of a building&#10;&#10;Description automatically generated">
            <a:extLst>
              <a:ext uri="{FF2B5EF4-FFF2-40B4-BE49-F238E27FC236}">
                <a16:creationId xmlns:a16="http://schemas.microsoft.com/office/drawing/2014/main" id="{B091EAE3-2805-5E4C-B20A-B938211A700E}"/>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r="1" b="8555"/>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4" name="Content Placeholder 3">
            <a:extLst>
              <a:ext uri="{FF2B5EF4-FFF2-40B4-BE49-F238E27FC236}">
                <a16:creationId xmlns:a16="http://schemas.microsoft.com/office/drawing/2014/main" id="{A2136A29-4CD3-4A49-8149-1F80F6B2201B}"/>
              </a:ext>
            </a:extLst>
          </p:cNvPr>
          <p:cNvSpPr>
            <a:spLocks noGrp="1"/>
          </p:cNvSpPr>
          <p:nvPr>
            <p:ph sz="half" idx="2"/>
          </p:nvPr>
        </p:nvSpPr>
        <p:spPr>
          <a:xfrm>
            <a:off x="6096000" y="2370215"/>
            <a:ext cx="5609220" cy="3831802"/>
          </a:xfrm>
        </p:spPr>
        <p:txBody>
          <a:bodyPr vert="horz" lIns="91440" tIns="45720" rIns="91440" bIns="45720" rtlCol="0" anchor="t">
            <a:normAutofit/>
          </a:bodyPr>
          <a:lstStyle/>
          <a:p>
            <a:r>
              <a:rPr lang="en-US" sz="2400" dirty="0"/>
              <a:t>(P. 8, l. 218f) Repetition, pondering, …</a:t>
            </a:r>
          </a:p>
          <a:p>
            <a:r>
              <a:rPr lang="en-US" sz="2400" dirty="0"/>
              <a:t>“He comes to the point where he loves it, and then his eyes love it more than the five colors…”</a:t>
            </a:r>
          </a:p>
          <a:p>
            <a:r>
              <a:rPr lang="en-US" sz="2400" dirty="0"/>
              <a:t>“…power and profit cannot sway him, the masses cannot shift him, and nothing in the world can shake him. He lives by this, and he dies by this. This is called the state in which virtue has been grasped.”</a:t>
            </a:r>
          </a:p>
        </p:txBody>
      </p:sp>
    </p:spTree>
    <p:extLst>
      <p:ext uri="{BB962C8B-B14F-4D97-AF65-F5344CB8AC3E}">
        <p14:creationId xmlns:p14="http://schemas.microsoft.com/office/powerpoint/2010/main" val="2590644176"/>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91C76F-B400-D34C-9A2A-A20E97154A71}"/>
              </a:ext>
            </a:extLst>
          </p:cNvPr>
          <p:cNvSpPr>
            <a:spLocks noGrp="1"/>
          </p:cNvSpPr>
          <p:nvPr>
            <p:ph type="title"/>
          </p:nvPr>
        </p:nvSpPr>
        <p:spPr>
          <a:xfrm>
            <a:off x="841248" y="932961"/>
            <a:ext cx="4887685" cy="1372917"/>
          </a:xfrm>
        </p:spPr>
        <p:txBody>
          <a:bodyPr vert="horz" lIns="91440" tIns="45720" rIns="91440" bIns="45720" rtlCol="0" anchor="b">
            <a:normAutofit fontScale="90000"/>
          </a:bodyPr>
          <a:lstStyle/>
          <a:p>
            <a:r>
              <a:rPr lang="en-US" sz="4000" dirty="0"/>
              <a:t>Situations: Evidence from social psychology and behavioral economics</a:t>
            </a:r>
          </a:p>
        </p:txBody>
      </p:sp>
      <p:sp>
        <p:nvSpPr>
          <p:cNvPr id="3" name="Content Placeholder 2">
            <a:extLst>
              <a:ext uri="{FF2B5EF4-FFF2-40B4-BE49-F238E27FC236}">
                <a16:creationId xmlns:a16="http://schemas.microsoft.com/office/drawing/2014/main" id="{EE9B3159-FCC4-F04B-9CEE-433CDE9C6844}"/>
              </a:ext>
            </a:extLst>
          </p:cNvPr>
          <p:cNvSpPr>
            <a:spLocks noGrp="1"/>
          </p:cNvSpPr>
          <p:nvPr>
            <p:ph sz="half" idx="1"/>
          </p:nvPr>
        </p:nvSpPr>
        <p:spPr>
          <a:xfrm>
            <a:off x="840365" y="2766284"/>
            <a:ext cx="4887685" cy="2865235"/>
          </a:xfrm>
        </p:spPr>
        <p:txBody>
          <a:bodyPr vert="horz" lIns="91440" tIns="45720" rIns="91440" bIns="45720" rtlCol="0" anchor="t">
            <a:normAutofit/>
          </a:bodyPr>
          <a:lstStyle/>
          <a:p>
            <a:r>
              <a:rPr lang="en-US" sz="2400" dirty="0"/>
              <a:t>Old models: individual character traits and egoistic interest-maximizer</a:t>
            </a:r>
          </a:p>
          <a:p>
            <a:r>
              <a:rPr lang="en-US" sz="2400" dirty="0"/>
              <a:t>“Situationism” versus “virtue ethics”</a:t>
            </a:r>
          </a:p>
          <a:p>
            <a:r>
              <a:rPr lang="en-US" sz="2400" dirty="0"/>
              <a:t>“Choice architecture” (Thaler and Sunstein, </a:t>
            </a:r>
            <a:r>
              <a:rPr lang="en-US" sz="2400" i="1" dirty="0"/>
              <a:t>Nudge</a:t>
            </a:r>
            <a:r>
              <a:rPr lang="en-US" sz="2400" dirty="0"/>
              <a:t>)</a:t>
            </a:r>
          </a:p>
          <a:p>
            <a:endParaRPr lang="en-US" sz="2400" dirty="0"/>
          </a:p>
        </p:txBody>
      </p:sp>
      <p:cxnSp>
        <p:nvCxnSpPr>
          <p:cNvPr id="20" name="Straight Connector 19">
            <a:extLst>
              <a:ext uri="{FF2B5EF4-FFF2-40B4-BE49-F238E27FC236}">
                <a16:creationId xmlns:a16="http://schemas.microsoft.com/office/drawing/2014/main" id="{CF8F36E2-BBE5-43FE-822F-AD8CAE08C0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8597"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Content Placeholder 5" descr="A group of people preparing food in a restaurant&#10;&#10;Description automatically generated">
            <a:extLst>
              <a:ext uri="{FF2B5EF4-FFF2-40B4-BE49-F238E27FC236}">
                <a16:creationId xmlns:a16="http://schemas.microsoft.com/office/drawing/2014/main" id="{C807C9E2-1FCC-334C-B884-48A319037D07}"/>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b="25585"/>
          <a:stretch/>
        </p:blipFill>
        <p:spPr>
          <a:xfrm>
            <a:off x="6749145" y="573678"/>
            <a:ext cx="5103206" cy="5710645"/>
          </a:xfrm>
          <a:prstGeom prst="rect">
            <a:avLst/>
          </a:prstGeom>
        </p:spPr>
      </p:pic>
    </p:spTree>
    <p:extLst>
      <p:ext uri="{BB962C8B-B14F-4D97-AF65-F5344CB8AC3E}">
        <p14:creationId xmlns:p14="http://schemas.microsoft.com/office/powerpoint/2010/main" val="1878806375"/>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0C957-7902-3245-8DCD-C60DCFAEF433}"/>
              </a:ext>
            </a:extLst>
          </p:cNvPr>
          <p:cNvSpPr>
            <a:spLocks noGrp="1"/>
          </p:cNvSpPr>
          <p:nvPr>
            <p:ph type="title"/>
          </p:nvPr>
        </p:nvSpPr>
        <p:spPr>
          <a:xfrm>
            <a:off x="6706871" y="935820"/>
            <a:ext cx="4645250" cy="1237537"/>
          </a:xfrm>
        </p:spPr>
        <p:txBody>
          <a:bodyPr vert="horz" lIns="91440" tIns="45720" rIns="91440" bIns="45720" rtlCol="0" anchor="b">
            <a:normAutofit/>
          </a:bodyPr>
          <a:lstStyle/>
          <a:p>
            <a:r>
              <a:rPr lang="en-US" sz="4000" dirty="0"/>
              <a:t>Rituals: Evidence from Xunzi</a:t>
            </a:r>
          </a:p>
        </p:txBody>
      </p:sp>
      <p:sp>
        <p:nvSpPr>
          <p:cNvPr id="11" name="Freeform: Shape 1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descr="A picture containing outdoor, sitting, table, flower&#10;&#10;Description automatically generated">
            <a:extLst>
              <a:ext uri="{FF2B5EF4-FFF2-40B4-BE49-F238E27FC236}">
                <a16:creationId xmlns:a16="http://schemas.microsoft.com/office/drawing/2014/main" id="{8AF7139A-D8D7-334A-B99C-A263017062B2}"/>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r="-2" b="22301"/>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7" name="TextBox 6">
            <a:extLst>
              <a:ext uri="{FF2B5EF4-FFF2-40B4-BE49-F238E27FC236}">
                <a16:creationId xmlns:a16="http://schemas.microsoft.com/office/drawing/2014/main" id="{CDF22248-2CD6-DC44-ACA0-EC6081DBAC9E}"/>
              </a:ext>
            </a:extLst>
          </p:cNvPr>
          <p:cNvSpPr txBox="1"/>
          <p:nvPr/>
        </p:nvSpPr>
        <p:spPr>
          <a:xfrm>
            <a:off x="6706871" y="2597426"/>
            <a:ext cx="4517720" cy="3046988"/>
          </a:xfrm>
          <a:prstGeom prst="rect">
            <a:avLst/>
          </a:prstGeom>
          <a:noFill/>
        </p:spPr>
        <p:txBody>
          <a:bodyPr wrap="square" rtlCol="0">
            <a:spAutoFit/>
          </a:bodyPr>
          <a:lstStyle/>
          <a:p>
            <a:r>
              <a:rPr lang="en-US" sz="2400" dirty="0"/>
              <a:t>“Thus, the way that death works is that if one does not ornament the dead, then one will come to feel disgust at them, and if one feels disgust, then one will not feel </a:t>
            </a:r>
          </a:p>
          <a:p>
            <a:r>
              <a:rPr lang="en-US" sz="2400" dirty="0"/>
              <a:t>sad.”</a:t>
            </a:r>
            <a:br>
              <a:rPr lang="en-US" sz="2400" dirty="0"/>
            </a:br>
            <a:endParaRPr lang="en-US" sz="2400" dirty="0"/>
          </a:p>
          <a:p>
            <a:r>
              <a:rPr lang="en-US" sz="2400" dirty="0"/>
              <a:t>(</a:t>
            </a:r>
            <a:r>
              <a:rPr lang="en-US" sz="2400" i="1" dirty="0"/>
              <a:t>Xunzi</a:t>
            </a:r>
            <a:r>
              <a:rPr lang="en-US" sz="2400" dirty="0"/>
              <a:t> p. 209, ll. 289f)</a:t>
            </a:r>
          </a:p>
        </p:txBody>
      </p:sp>
    </p:spTree>
    <p:extLst>
      <p:ext uri="{BB962C8B-B14F-4D97-AF65-F5344CB8AC3E}">
        <p14:creationId xmlns:p14="http://schemas.microsoft.com/office/powerpoint/2010/main" val="2471300458"/>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C14B3F1-8CC5-4623-94B0-4445E3775D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791688F4-3694-4D44-81EE-B4170F2BA86B}"/>
              </a:ext>
            </a:extLst>
          </p:cNvPr>
          <p:cNvSpPr>
            <a:spLocks noGrp="1"/>
          </p:cNvSpPr>
          <p:nvPr>
            <p:ph type="title"/>
          </p:nvPr>
        </p:nvSpPr>
        <p:spPr>
          <a:xfrm>
            <a:off x="841248" y="365124"/>
            <a:ext cx="4929556" cy="1564895"/>
          </a:xfrm>
        </p:spPr>
        <p:txBody>
          <a:bodyPr vert="horz" lIns="91440" tIns="45720" rIns="91440" bIns="45720" rtlCol="0" anchor="b">
            <a:normAutofit/>
          </a:bodyPr>
          <a:lstStyle/>
          <a:p>
            <a:r>
              <a:rPr lang="en-US" sz="4000" kern="1200" dirty="0">
                <a:solidFill>
                  <a:schemeClr val="tx1"/>
                </a:solidFill>
                <a:latin typeface="+mj-lt"/>
                <a:ea typeface="+mj-ea"/>
                <a:cs typeface="+mj-cs"/>
              </a:rPr>
              <a:t>The Functions of Rituals</a:t>
            </a:r>
          </a:p>
        </p:txBody>
      </p:sp>
      <p:sp>
        <p:nvSpPr>
          <p:cNvPr id="3" name="Content Placeholder 2">
            <a:extLst>
              <a:ext uri="{FF2B5EF4-FFF2-40B4-BE49-F238E27FC236}">
                <a16:creationId xmlns:a16="http://schemas.microsoft.com/office/drawing/2014/main" id="{9CC1A344-4F8C-4F42-BCA5-591EF6111109}"/>
              </a:ext>
            </a:extLst>
          </p:cNvPr>
          <p:cNvSpPr>
            <a:spLocks noGrp="1"/>
          </p:cNvSpPr>
          <p:nvPr>
            <p:ph sz="half" idx="1"/>
          </p:nvPr>
        </p:nvSpPr>
        <p:spPr>
          <a:xfrm>
            <a:off x="841248" y="2295144"/>
            <a:ext cx="4929556" cy="3867912"/>
          </a:xfrm>
        </p:spPr>
        <p:txBody>
          <a:bodyPr vert="horz" lIns="91440" tIns="45720" rIns="91440" bIns="45720" rtlCol="0">
            <a:normAutofit/>
          </a:bodyPr>
          <a:lstStyle/>
          <a:p>
            <a:r>
              <a:rPr lang="en-US" sz="2400" dirty="0"/>
              <a:t>Using (or “nurturing”) “that which must be released” by “giving it proper form” (p. 204, ll. 119f)</a:t>
            </a:r>
          </a:p>
          <a:p>
            <a:r>
              <a:rPr lang="en-US" sz="2400" dirty="0"/>
              <a:t>Discipline self and others (by shaping situation)</a:t>
            </a:r>
          </a:p>
          <a:p>
            <a:r>
              <a:rPr lang="en-US" sz="2400" dirty="0"/>
              <a:t>Shorthand way of expressing feelings</a:t>
            </a:r>
          </a:p>
          <a:p>
            <a:r>
              <a:rPr lang="en-US" sz="2400" dirty="0"/>
              <a:t>Basis for transformation</a:t>
            </a:r>
          </a:p>
          <a:p>
            <a:endParaRPr lang="en-US" sz="2000" dirty="0"/>
          </a:p>
        </p:txBody>
      </p:sp>
      <p:cxnSp>
        <p:nvCxnSpPr>
          <p:cNvPr id="15" name="Straight Connector 14">
            <a:extLst>
              <a:ext uri="{FF2B5EF4-FFF2-40B4-BE49-F238E27FC236}">
                <a16:creationId xmlns:a16="http://schemas.microsoft.com/office/drawing/2014/main" id="{B8EC0F70-6AFD-45BE-8F70-52888FC304F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319763"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Content Placeholder 5" descr="A group of people standing next to a person in a suit and tie&#10;&#10;Description automatically generated">
            <a:extLst>
              <a:ext uri="{FF2B5EF4-FFF2-40B4-BE49-F238E27FC236}">
                <a16:creationId xmlns:a16="http://schemas.microsoft.com/office/drawing/2014/main" id="{0AB0954B-CC17-EF40-9239-2528BF934B23}"/>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r="3" b="26435"/>
          <a:stretch/>
        </p:blipFill>
        <p:spPr>
          <a:xfrm>
            <a:off x="6818278" y="343454"/>
            <a:ext cx="4853685" cy="2934000"/>
          </a:xfrm>
          <a:prstGeom prst="rect">
            <a:avLst/>
          </a:prstGeom>
        </p:spPr>
      </p:pic>
      <p:pic>
        <p:nvPicPr>
          <p:cNvPr id="8" name="Picture 7" descr="A close up of a weapon&#10;&#10;Description automatically generated">
            <a:extLst>
              <a:ext uri="{FF2B5EF4-FFF2-40B4-BE49-F238E27FC236}">
                <a16:creationId xmlns:a16="http://schemas.microsoft.com/office/drawing/2014/main" id="{8318C79F-27C7-C04D-8F09-1FF1A0F59D5B}"/>
              </a:ext>
            </a:extLst>
          </p:cNvPr>
          <p:cNvPicPr>
            <a:picLocks noChangeAspect="1"/>
          </p:cNvPicPr>
          <p:nvPr/>
        </p:nvPicPr>
        <p:blipFill rotWithShape="1">
          <a:blip r:embed="rId4">
            <a:extLst>
              <a:ext uri="{28A0092B-C50C-407E-A947-70E740481C1C}">
                <a14:useLocalDpi xmlns:a14="http://schemas.microsoft.com/office/drawing/2010/main" val="0"/>
              </a:ext>
            </a:extLst>
          </a:blip>
          <a:srcRect l="2552" r="-2" b="-2"/>
          <a:stretch/>
        </p:blipFill>
        <p:spPr>
          <a:xfrm>
            <a:off x="6818278" y="3597883"/>
            <a:ext cx="4853685" cy="2936699"/>
          </a:xfrm>
          <a:prstGeom prst="rect">
            <a:avLst/>
          </a:prstGeom>
        </p:spPr>
      </p:pic>
    </p:spTree>
    <p:extLst>
      <p:ext uri="{BB962C8B-B14F-4D97-AF65-F5344CB8AC3E}">
        <p14:creationId xmlns:p14="http://schemas.microsoft.com/office/powerpoint/2010/main" val="4054487908"/>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6" name="Content Placeholder 5" descr="A picture containing table, snow, people, sitting&#10;&#10;Description automatically generated">
            <a:extLst>
              <a:ext uri="{FF2B5EF4-FFF2-40B4-BE49-F238E27FC236}">
                <a16:creationId xmlns:a16="http://schemas.microsoft.com/office/drawing/2014/main" id="{3D3627C7-85B8-C644-86CC-83F6BC5F6E68}"/>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t="8338" r="6690"/>
          <a:stretch/>
        </p:blipFill>
        <p:spPr>
          <a:xfrm>
            <a:off x="3068" y="0"/>
            <a:ext cx="12188932" cy="6286184"/>
          </a:xfrm>
          <a:prstGeom prst="rect">
            <a:avLst/>
          </a:prstGeom>
        </p:spPr>
      </p:pic>
      <p:sp>
        <p:nvSpPr>
          <p:cNvPr id="11" name="Freeform: Shape 10">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68D3075-FD2A-9E4A-BF1B-82ED63753F2B}"/>
              </a:ext>
            </a:extLst>
          </p:cNvPr>
          <p:cNvSpPr>
            <a:spLocks noGrp="1"/>
          </p:cNvSpPr>
          <p:nvPr>
            <p:ph type="title"/>
          </p:nvPr>
        </p:nvSpPr>
        <p:spPr>
          <a:xfrm>
            <a:off x="724387" y="4128947"/>
            <a:ext cx="6696829" cy="622836"/>
          </a:xfrm>
        </p:spPr>
        <p:txBody>
          <a:bodyPr vert="horz" lIns="91440" tIns="45720" rIns="91440" bIns="45720" rtlCol="0" anchor="ctr">
            <a:normAutofit/>
          </a:bodyPr>
          <a:lstStyle/>
          <a:p>
            <a:r>
              <a:rPr lang="en-US" sz="3600" dirty="0"/>
              <a:t>Mengzi vs. Xunzi on therapy</a:t>
            </a:r>
          </a:p>
        </p:txBody>
      </p:sp>
      <p:sp>
        <p:nvSpPr>
          <p:cNvPr id="4" name="Content Placeholder 3">
            <a:extLst>
              <a:ext uri="{FF2B5EF4-FFF2-40B4-BE49-F238E27FC236}">
                <a16:creationId xmlns:a16="http://schemas.microsoft.com/office/drawing/2014/main" id="{BE0DBD1A-561F-E245-8E2F-28014111A61D}"/>
              </a:ext>
            </a:extLst>
          </p:cNvPr>
          <p:cNvSpPr>
            <a:spLocks noGrp="1"/>
          </p:cNvSpPr>
          <p:nvPr>
            <p:ph sz="half" idx="2"/>
          </p:nvPr>
        </p:nvSpPr>
        <p:spPr>
          <a:xfrm>
            <a:off x="618063" y="4751784"/>
            <a:ext cx="9565028" cy="1794790"/>
          </a:xfrm>
        </p:spPr>
        <p:txBody>
          <a:bodyPr vert="horz" lIns="91440" tIns="45720" rIns="91440" bIns="45720" rtlCol="0">
            <a:noAutofit/>
          </a:bodyPr>
          <a:lstStyle/>
          <a:p>
            <a:r>
              <a:rPr lang="en-US" sz="2400" dirty="0"/>
              <a:t>Agricultural vs craft metaphors</a:t>
            </a:r>
          </a:p>
          <a:p>
            <a:r>
              <a:rPr lang="en-US" sz="2400" dirty="0"/>
              <a:t>Role of reflection</a:t>
            </a:r>
          </a:p>
          <a:p>
            <a:r>
              <a:rPr lang="en-US" sz="2400" dirty="0"/>
              <a:t>Importance of external models</a:t>
            </a:r>
          </a:p>
          <a:p>
            <a:r>
              <a:rPr lang="en-US" sz="2400" dirty="0" err="1"/>
              <a:t>Sagehood</a:t>
            </a:r>
            <a:r>
              <a:rPr lang="en-US" sz="2400" dirty="0"/>
              <a:t> is a goal for both</a:t>
            </a:r>
          </a:p>
        </p:txBody>
      </p:sp>
    </p:spTree>
    <p:extLst>
      <p:ext uri="{BB962C8B-B14F-4D97-AF65-F5344CB8AC3E}">
        <p14:creationId xmlns:p14="http://schemas.microsoft.com/office/powerpoint/2010/main" val="683091207"/>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26BDCA6B-3C9C-4213-A0D9-30BD5F0B07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8426302" cy="6858000"/>
          </a:xfrm>
          <a:custGeom>
            <a:avLst/>
            <a:gdLst>
              <a:gd name="connsiteX0" fmla="*/ 184095 w 8426302"/>
              <a:gd name="connsiteY0" fmla="*/ 6858000 h 6858000"/>
              <a:gd name="connsiteX1" fmla="*/ 8426302 w 8426302"/>
              <a:gd name="connsiteY1" fmla="*/ 6858000 h 6858000"/>
              <a:gd name="connsiteX2" fmla="*/ 8426302 w 8426302"/>
              <a:gd name="connsiteY2" fmla="*/ 0 h 6858000"/>
              <a:gd name="connsiteX3" fmla="*/ 2743435 w 8426302"/>
              <a:gd name="connsiteY3" fmla="*/ 0 h 6858000"/>
              <a:gd name="connsiteX4" fmla="*/ 2688451 w 8426302"/>
              <a:gd name="connsiteY4" fmla="*/ 37385 h 6858000"/>
              <a:gd name="connsiteX5" fmla="*/ 0 w 8426302"/>
              <a:gd name="connsiteY5" fmla="*/ 5321277 h 6858000"/>
              <a:gd name="connsiteX6" fmla="*/ 116943 w 8426302"/>
              <a:gd name="connsiteY6" fmla="*/ 65584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6302" h="6858000">
                <a:moveTo>
                  <a:pt x="184095" y="6858000"/>
                </a:moveTo>
                <a:lnTo>
                  <a:pt x="8426302" y="6858000"/>
                </a:lnTo>
                <a:lnTo>
                  <a:pt x="8426302" y="0"/>
                </a:lnTo>
                <a:lnTo>
                  <a:pt x="2743435" y="0"/>
                </a:lnTo>
                <a:lnTo>
                  <a:pt x="2688451" y="37385"/>
                </a:lnTo>
                <a:cubicBezTo>
                  <a:pt x="1058888" y="1225893"/>
                  <a:pt x="0" y="3149927"/>
                  <a:pt x="0" y="5321277"/>
                </a:cubicBezTo>
                <a:cubicBezTo>
                  <a:pt x="0" y="5744268"/>
                  <a:pt x="40184" y="6157873"/>
                  <a:pt x="116943" y="6558484"/>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FDA12F62-867F-4684-B28B-E085D09DCC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8174932" cy="6858000"/>
          </a:xfrm>
          <a:custGeom>
            <a:avLst/>
            <a:gdLst>
              <a:gd name="connsiteX0" fmla="*/ 190266 w 8174932"/>
              <a:gd name="connsiteY0" fmla="*/ 6858000 h 6858000"/>
              <a:gd name="connsiteX1" fmla="*/ 8174932 w 8174932"/>
              <a:gd name="connsiteY1" fmla="*/ 6858000 h 6858000"/>
              <a:gd name="connsiteX2" fmla="*/ 8174932 w 8174932"/>
              <a:gd name="connsiteY2" fmla="*/ 0 h 6858000"/>
              <a:gd name="connsiteX3" fmla="*/ 2944847 w 8174932"/>
              <a:gd name="connsiteY3" fmla="*/ 0 h 6858000"/>
              <a:gd name="connsiteX4" fmla="*/ 2646373 w 8174932"/>
              <a:gd name="connsiteY4" fmla="*/ 196447 h 6858000"/>
              <a:gd name="connsiteX5" fmla="*/ 0 w 8174932"/>
              <a:gd name="connsiteY5" fmla="*/ 5321277 h 6858000"/>
              <a:gd name="connsiteX6" fmla="*/ 112445 w 8174932"/>
              <a:gd name="connsiteY6" fmla="*/ 65108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74932" h="6858000">
                <a:moveTo>
                  <a:pt x="190266" y="6858000"/>
                </a:moveTo>
                <a:lnTo>
                  <a:pt x="8174932" y="6858000"/>
                </a:lnTo>
                <a:lnTo>
                  <a:pt x="8174932" y="0"/>
                </a:lnTo>
                <a:lnTo>
                  <a:pt x="2944847" y="0"/>
                </a:lnTo>
                <a:lnTo>
                  <a:pt x="2646373" y="196447"/>
                </a:lnTo>
                <a:cubicBezTo>
                  <a:pt x="1044779" y="1335395"/>
                  <a:pt x="0" y="3206327"/>
                  <a:pt x="0" y="5321277"/>
                </a:cubicBezTo>
                <a:cubicBezTo>
                  <a:pt x="0" y="5727999"/>
                  <a:pt x="38639" y="6125696"/>
                  <a:pt x="112445" y="6510898"/>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356D658-4FA7-0641-8442-CC65A4038165}"/>
              </a:ext>
            </a:extLst>
          </p:cNvPr>
          <p:cNvSpPr>
            <a:spLocks noGrp="1"/>
          </p:cNvSpPr>
          <p:nvPr>
            <p:ph type="title"/>
          </p:nvPr>
        </p:nvSpPr>
        <p:spPr>
          <a:xfrm>
            <a:off x="804672" y="234110"/>
            <a:ext cx="5936370" cy="3466213"/>
          </a:xfrm>
        </p:spPr>
        <p:txBody>
          <a:bodyPr vert="horz" lIns="91440" tIns="45720" rIns="91440" bIns="45720" rtlCol="0" anchor="b">
            <a:normAutofit/>
          </a:bodyPr>
          <a:lstStyle/>
          <a:p>
            <a:r>
              <a:rPr lang="en-US" sz="7200" kern="1200" dirty="0">
                <a:solidFill>
                  <a:srgbClr val="FFFFFF"/>
                </a:solidFill>
                <a:latin typeface="+mj-lt"/>
                <a:ea typeface="+mj-ea"/>
                <a:cs typeface="+mj-cs"/>
              </a:rPr>
              <a:t>Challenges for Confucianism as a Way of Life</a:t>
            </a:r>
          </a:p>
        </p:txBody>
      </p:sp>
    </p:spTree>
    <p:extLst>
      <p:ext uri="{BB962C8B-B14F-4D97-AF65-F5344CB8AC3E}">
        <p14:creationId xmlns:p14="http://schemas.microsoft.com/office/powerpoint/2010/main" val="111340617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BE028555-7159-684A-B4A9-893B758D9432}"/>
              </a:ext>
            </a:extLst>
          </p:cNvPr>
          <p:cNvSpPr>
            <a:spLocks noGrp="1"/>
          </p:cNvSpPr>
          <p:nvPr>
            <p:ph type="title"/>
          </p:nvPr>
        </p:nvSpPr>
        <p:spPr>
          <a:xfrm>
            <a:off x="2311147" y="365760"/>
            <a:ext cx="7569706" cy="1288238"/>
          </a:xfrm>
        </p:spPr>
        <p:txBody>
          <a:bodyPr anchor="ctr">
            <a:normAutofit/>
          </a:bodyPr>
          <a:lstStyle/>
          <a:p>
            <a:pPr algn="ctr"/>
            <a:r>
              <a:rPr lang="en-US" dirty="0"/>
              <a:t>Overview of Today</a:t>
            </a:r>
          </a:p>
        </p:txBody>
      </p:sp>
      <p:sp>
        <p:nvSpPr>
          <p:cNvPr id="6" name="Content Placeholder 5">
            <a:extLst>
              <a:ext uri="{FF2B5EF4-FFF2-40B4-BE49-F238E27FC236}">
                <a16:creationId xmlns:a16="http://schemas.microsoft.com/office/drawing/2014/main" id="{B1509FFC-D88B-B04D-B6F5-E5043733CC99}"/>
              </a:ext>
            </a:extLst>
          </p:cNvPr>
          <p:cNvSpPr>
            <a:spLocks noGrp="1"/>
          </p:cNvSpPr>
          <p:nvPr>
            <p:ph idx="1"/>
          </p:nvPr>
        </p:nvSpPr>
        <p:spPr>
          <a:xfrm>
            <a:off x="2165569" y="1956816"/>
            <a:ext cx="7860863" cy="4024884"/>
          </a:xfrm>
        </p:spPr>
        <p:txBody>
          <a:bodyPr anchor="t">
            <a:normAutofit lnSpcReduction="10000"/>
          </a:bodyPr>
          <a:lstStyle/>
          <a:p>
            <a:r>
              <a:rPr lang="en-US" sz="3200" dirty="0"/>
              <a:t>Xunzi’s picture of psychology</a:t>
            </a:r>
          </a:p>
          <a:p>
            <a:r>
              <a:rPr lang="en-US" sz="3200" dirty="0"/>
              <a:t>What we should do </a:t>
            </a:r>
          </a:p>
          <a:p>
            <a:r>
              <a:rPr lang="en-US" sz="3200" dirty="0"/>
              <a:t>How this works</a:t>
            </a:r>
          </a:p>
          <a:p>
            <a:r>
              <a:rPr lang="en-US" sz="3200" dirty="0"/>
              <a:t>“Progressive Confucianism”?</a:t>
            </a:r>
          </a:p>
          <a:p>
            <a:endParaRPr lang="en-US" sz="3200" dirty="0"/>
          </a:p>
          <a:p>
            <a:pPr marL="0" indent="0">
              <a:buNone/>
            </a:pPr>
            <a:r>
              <a:rPr lang="en-US" sz="3200" u="sng" dirty="0"/>
              <a:t>For poll</a:t>
            </a:r>
            <a:r>
              <a:rPr lang="en-US" sz="3200" dirty="0"/>
              <a:t>: </a:t>
            </a:r>
          </a:p>
          <a:p>
            <a:pPr marL="0" indent="0">
              <a:buNone/>
            </a:pPr>
            <a:r>
              <a:rPr lang="en-US" sz="3200" dirty="0"/>
              <a:t>When active, respond at </a:t>
            </a:r>
            <a:r>
              <a:rPr lang="en-US" sz="3200" dirty="0" err="1"/>
              <a:t>PollEv.com</a:t>
            </a:r>
            <a:r>
              <a:rPr lang="en-US" sz="3200" dirty="0"/>
              <a:t>/tirani111 </a:t>
            </a:r>
            <a:r>
              <a:rPr lang="en-US" sz="3200" u="sng" dirty="0"/>
              <a:t>or</a:t>
            </a:r>
            <a:r>
              <a:rPr lang="en-US" sz="3200" dirty="0"/>
              <a:t> text </a:t>
            </a:r>
            <a:r>
              <a:rPr lang="en-US" sz="3200" b="1" dirty="0"/>
              <a:t>tirani111</a:t>
            </a:r>
            <a:r>
              <a:rPr lang="en-US" sz="3200" dirty="0"/>
              <a:t> to </a:t>
            </a:r>
            <a:r>
              <a:rPr lang="en-US" sz="3200" b="1" dirty="0"/>
              <a:t>37607</a:t>
            </a:r>
            <a:r>
              <a:rPr lang="en-US" sz="3200" dirty="0"/>
              <a:t> once to join</a:t>
            </a:r>
          </a:p>
        </p:txBody>
      </p:sp>
    </p:spTree>
    <p:extLst>
      <p:ext uri="{BB962C8B-B14F-4D97-AF65-F5344CB8AC3E}">
        <p14:creationId xmlns:p14="http://schemas.microsoft.com/office/powerpoint/2010/main" val="1347097427"/>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a:extLst>
            <a:ext uri="{FF2B5EF4-FFF2-40B4-BE49-F238E27FC236}">
              <a16:creationId xmlns:a16="http://schemas.microsoft.com/office/drawing/2014/main" id="{67D43F83-9181-6772-F063-43A1AAD81558}"/>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8754A8D-B86B-5D3F-8AFF-8A7DA02291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07BA21DD-6207-D15C-DC67-CB45B977ACEE}"/>
              </a:ext>
            </a:extLst>
          </p:cNvPr>
          <p:cNvSpPr>
            <a:spLocks noGrp="1"/>
          </p:cNvSpPr>
          <p:nvPr>
            <p:ph type="title"/>
          </p:nvPr>
        </p:nvSpPr>
        <p:spPr>
          <a:xfrm>
            <a:off x="841248" y="365124"/>
            <a:ext cx="4929556" cy="1564895"/>
          </a:xfrm>
        </p:spPr>
        <p:txBody>
          <a:bodyPr vert="horz" lIns="91440" tIns="45720" rIns="91440" bIns="45720" rtlCol="0" anchor="b">
            <a:normAutofit/>
          </a:bodyPr>
          <a:lstStyle/>
          <a:p>
            <a:r>
              <a:rPr lang="en-US" sz="4000" dirty="0"/>
              <a:t>Confucians as Socio-Political Critics?</a:t>
            </a:r>
            <a:endParaRPr lang="en-US" sz="4000" kern="1200" dirty="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0D4AC2F3-8059-C40A-E395-B1235C1DB269}"/>
              </a:ext>
            </a:extLst>
          </p:cNvPr>
          <p:cNvSpPr>
            <a:spLocks noGrp="1"/>
          </p:cNvSpPr>
          <p:nvPr>
            <p:ph sz="half" idx="1"/>
          </p:nvPr>
        </p:nvSpPr>
        <p:spPr>
          <a:xfrm>
            <a:off x="841248" y="2610830"/>
            <a:ext cx="4929556" cy="3145536"/>
          </a:xfrm>
        </p:spPr>
        <p:txBody>
          <a:bodyPr vert="horz" lIns="91440" tIns="45720" rIns="91440" bIns="45720" rtlCol="0">
            <a:normAutofit/>
          </a:bodyPr>
          <a:lstStyle/>
          <a:p>
            <a:r>
              <a:rPr lang="en-US" sz="2400" dirty="0"/>
              <a:t>Speaking truth to power…</a:t>
            </a:r>
          </a:p>
          <a:p>
            <a:pPr lvl="1"/>
            <a:r>
              <a:rPr lang="en-US" dirty="0"/>
              <a:t>Fang </a:t>
            </a:r>
            <a:r>
              <a:rPr lang="en-US" dirty="0" err="1"/>
              <a:t>Xiaoru</a:t>
            </a:r>
            <a:r>
              <a:rPr lang="en-US" dirty="0"/>
              <a:t> (1357-1402)</a:t>
            </a:r>
          </a:p>
          <a:p>
            <a:r>
              <a:rPr lang="en-US" sz="2400" dirty="0"/>
              <a:t>Demanding equal moral status for women…</a:t>
            </a:r>
          </a:p>
          <a:p>
            <a:pPr lvl="1"/>
            <a:r>
              <a:rPr lang="en-US" dirty="0"/>
              <a:t>Empress </a:t>
            </a:r>
            <a:r>
              <a:rPr lang="en-US" dirty="0" err="1"/>
              <a:t>Renxiaowen</a:t>
            </a:r>
            <a:r>
              <a:rPr lang="en-US" dirty="0"/>
              <a:t> (1362-1407)</a:t>
            </a:r>
          </a:p>
        </p:txBody>
      </p:sp>
      <p:cxnSp>
        <p:nvCxnSpPr>
          <p:cNvPr id="15" name="Straight Connector 14">
            <a:extLst>
              <a:ext uri="{FF2B5EF4-FFF2-40B4-BE49-F238E27FC236}">
                <a16:creationId xmlns:a16="http://schemas.microsoft.com/office/drawing/2014/main" id="{FA0DEAC5-CCA3-BA59-22FA-F0436BD084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319763"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descr="A person with a beard and a hat&#10;&#10;AI-generated content may be incorrect.">
            <a:extLst>
              <a:ext uri="{FF2B5EF4-FFF2-40B4-BE49-F238E27FC236}">
                <a16:creationId xmlns:a16="http://schemas.microsoft.com/office/drawing/2014/main" id="{0D9AC9F3-5571-31E2-0AD1-C975A17499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2052" y="3777502"/>
            <a:ext cx="3918777" cy="2597589"/>
          </a:xfrm>
          <a:prstGeom prst="rect">
            <a:avLst/>
          </a:prstGeom>
        </p:spPr>
      </p:pic>
      <p:pic>
        <p:nvPicPr>
          <p:cNvPr id="5" name="Picture 4" descr="A painting of a person in traditional clothing&#10;&#10;AI-generated content may be incorrect.">
            <a:extLst>
              <a:ext uri="{FF2B5EF4-FFF2-40B4-BE49-F238E27FC236}">
                <a16:creationId xmlns:a16="http://schemas.microsoft.com/office/drawing/2014/main" id="{227CE52C-0E93-F85B-94DE-E836BB0CED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36336" y="510794"/>
            <a:ext cx="2857500" cy="3568700"/>
          </a:xfrm>
          <a:prstGeom prst="rect">
            <a:avLst/>
          </a:prstGeom>
        </p:spPr>
      </p:pic>
    </p:spTree>
    <p:extLst>
      <p:ext uri="{BB962C8B-B14F-4D97-AF65-F5344CB8AC3E}">
        <p14:creationId xmlns:p14="http://schemas.microsoft.com/office/powerpoint/2010/main" val="2663507541"/>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a:extLst>
            <a:ext uri="{FF2B5EF4-FFF2-40B4-BE49-F238E27FC236}">
              <a16:creationId xmlns:a16="http://schemas.microsoft.com/office/drawing/2014/main" id="{C7FCCDAF-FF34-70B0-6314-A429E345116D}"/>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1B47450-7246-015B-6C34-C84438196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233F700F-3A45-C1E2-AD07-100E044B93F4}"/>
              </a:ext>
            </a:extLst>
          </p:cNvPr>
          <p:cNvSpPr>
            <a:spLocks noGrp="1"/>
          </p:cNvSpPr>
          <p:nvPr>
            <p:ph type="title"/>
          </p:nvPr>
        </p:nvSpPr>
        <p:spPr>
          <a:xfrm>
            <a:off x="841248" y="365124"/>
            <a:ext cx="4929556" cy="1564895"/>
          </a:xfrm>
        </p:spPr>
        <p:txBody>
          <a:bodyPr vert="horz" lIns="91440" tIns="45720" rIns="91440" bIns="45720" rtlCol="0" anchor="b">
            <a:normAutofit/>
          </a:bodyPr>
          <a:lstStyle/>
          <a:p>
            <a:r>
              <a:rPr lang="en-US" sz="4000" kern="1200" dirty="0">
                <a:solidFill>
                  <a:schemeClr val="tx1"/>
                </a:solidFill>
                <a:latin typeface="+mj-lt"/>
                <a:ea typeface="+mj-ea"/>
                <a:cs typeface="+mj-cs"/>
              </a:rPr>
              <a:t>Progressive Confucianism?</a:t>
            </a:r>
          </a:p>
        </p:txBody>
      </p:sp>
      <p:sp>
        <p:nvSpPr>
          <p:cNvPr id="3" name="Content Placeholder 2">
            <a:extLst>
              <a:ext uri="{FF2B5EF4-FFF2-40B4-BE49-F238E27FC236}">
                <a16:creationId xmlns:a16="http://schemas.microsoft.com/office/drawing/2014/main" id="{803C6689-8582-5A86-054D-6C49E8327595}"/>
              </a:ext>
            </a:extLst>
          </p:cNvPr>
          <p:cNvSpPr>
            <a:spLocks noGrp="1"/>
          </p:cNvSpPr>
          <p:nvPr>
            <p:ph sz="half" idx="1"/>
          </p:nvPr>
        </p:nvSpPr>
        <p:spPr>
          <a:xfrm>
            <a:off x="841248" y="2295144"/>
            <a:ext cx="4929556" cy="3867912"/>
          </a:xfrm>
        </p:spPr>
        <p:txBody>
          <a:bodyPr vert="horz" lIns="91440" tIns="45720" rIns="91440" bIns="45720" rtlCol="0">
            <a:normAutofit/>
          </a:bodyPr>
          <a:lstStyle/>
          <a:p>
            <a:r>
              <a:rPr lang="en-US" sz="2000" dirty="0"/>
              <a:t>Did pre-modern Confucian social critics go far enough?</a:t>
            </a:r>
          </a:p>
          <a:p>
            <a:pPr marL="0" indent="0">
              <a:buNone/>
            </a:pPr>
            <a:endParaRPr lang="en-US" sz="2000" dirty="0"/>
          </a:p>
        </p:txBody>
      </p:sp>
      <p:cxnSp>
        <p:nvCxnSpPr>
          <p:cNvPr id="15" name="Straight Connector 14">
            <a:extLst>
              <a:ext uri="{FF2B5EF4-FFF2-40B4-BE49-F238E27FC236}">
                <a16:creationId xmlns:a16="http://schemas.microsoft.com/office/drawing/2014/main" id="{DA99B602-AB7B-A016-2FE3-8093C5FC93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319763"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descr="A book cover with colorful paper cut shapes&#10;&#10;AI-generated content may be incorrect.">
            <a:extLst>
              <a:ext uri="{FF2B5EF4-FFF2-40B4-BE49-F238E27FC236}">
                <a16:creationId xmlns:a16="http://schemas.microsoft.com/office/drawing/2014/main" id="{CF7946A3-0C4C-95A9-EE7B-1D1F1B8FA8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895" y="2579479"/>
            <a:ext cx="2325609" cy="3634841"/>
          </a:xfrm>
          <a:prstGeom prst="rect">
            <a:avLst/>
          </a:prstGeom>
        </p:spPr>
      </p:pic>
      <p:pic>
        <p:nvPicPr>
          <p:cNvPr id="11" name="Picture 10" descr="A book cover with colorful patterns&#10;&#10;AI-generated content may be incorrect.">
            <a:extLst>
              <a:ext uri="{FF2B5EF4-FFF2-40B4-BE49-F238E27FC236}">
                <a16:creationId xmlns:a16="http://schemas.microsoft.com/office/drawing/2014/main" id="{F6BA134A-B487-67DD-4E57-065F922071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4926" y="369813"/>
            <a:ext cx="2325609" cy="3513005"/>
          </a:xfrm>
          <a:prstGeom prst="rect">
            <a:avLst/>
          </a:prstGeom>
        </p:spPr>
      </p:pic>
      <p:pic>
        <p:nvPicPr>
          <p:cNvPr id="19" name="Picture 18" descr="A book cover with colorful circles&#10;&#10;AI-generated content may be incorrect.">
            <a:extLst>
              <a:ext uri="{FF2B5EF4-FFF2-40B4-BE49-F238E27FC236}">
                <a16:creationId xmlns:a16="http://schemas.microsoft.com/office/drawing/2014/main" id="{CDF4F198-F31D-AAD4-0A48-8AD309EA6C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63906" y="2177544"/>
            <a:ext cx="2325610" cy="3570495"/>
          </a:xfrm>
          <a:prstGeom prst="rect">
            <a:avLst/>
          </a:prstGeom>
        </p:spPr>
      </p:pic>
    </p:spTree>
    <p:extLst>
      <p:ext uri="{BB962C8B-B14F-4D97-AF65-F5344CB8AC3E}">
        <p14:creationId xmlns:p14="http://schemas.microsoft.com/office/powerpoint/2010/main" val="3631911663"/>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a:extLst>
            <a:ext uri="{FF2B5EF4-FFF2-40B4-BE49-F238E27FC236}">
              <a16:creationId xmlns:a16="http://schemas.microsoft.com/office/drawing/2014/main" id="{2AC19047-EE87-ED34-929B-89DD03D18BCD}"/>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3204E97-83F9-1C30-523A-CA8BEE409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33417843-471D-4CEF-B1D0-A2B5997EB77D}"/>
              </a:ext>
            </a:extLst>
          </p:cNvPr>
          <p:cNvSpPr>
            <a:spLocks noGrp="1"/>
          </p:cNvSpPr>
          <p:nvPr>
            <p:ph type="title"/>
          </p:nvPr>
        </p:nvSpPr>
        <p:spPr>
          <a:xfrm>
            <a:off x="841248" y="365124"/>
            <a:ext cx="4929556" cy="1564895"/>
          </a:xfrm>
        </p:spPr>
        <p:txBody>
          <a:bodyPr vert="horz" lIns="91440" tIns="45720" rIns="91440" bIns="45720" rtlCol="0" anchor="b">
            <a:normAutofit/>
          </a:bodyPr>
          <a:lstStyle/>
          <a:p>
            <a:r>
              <a:rPr lang="en-US" sz="4000" kern="1200" dirty="0">
                <a:solidFill>
                  <a:schemeClr val="tx1"/>
                </a:solidFill>
                <a:latin typeface="+mj-lt"/>
                <a:ea typeface="+mj-ea"/>
                <a:cs typeface="+mj-cs"/>
              </a:rPr>
              <a:t>Progressive Confucianism?</a:t>
            </a:r>
          </a:p>
        </p:txBody>
      </p:sp>
      <p:sp>
        <p:nvSpPr>
          <p:cNvPr id="3" name="Content Placeholder 2">
            <a:extLst>
              <a:ext uri="{FF2B5EF4-FFF2-40B4-BE49-F238E27FC236}">
                <a16:creationId xmlns:a16="http://schemas.microsoft.com/office/drawing/2014/main" id="{505C4288-26E7-4C5D-1526-DD33B63CE571}"/>
              </a:ext>
            </a:extLst>
          </p:cNvPr>
          <p:cNvSpPr>
            <a:spLocks noGrp="1"/>
          </p:cNvSpPr>
          <p:nvPr>
            <p:ph sz="half" idx="1"/>
          </p:nvPr>
        </p:nvSpPr>
        <p:spPr>
          <a:xfrm>
            <a:off x="841248" y="2295144"/>
            <a:ext cx="4929556" cy="3867912"/>
          </a:xfrm>
        </p:spPr>
        <p:txBody>
          <a:bodyPr vert="horz" lIns="91440" tIns="45720" rIns="91440" bIns="45720" rtlCol="0">
            <a:normAutofit/>
          </a:bodyPr>
          <a:lstStyle/>
          <a:p>
            <a:r>
              <a:rPr lang="en-US" sz="2000" dirty="0"/>
              <a:t>Did pre-modern Confucian social critics go far enough?</a:t>
            </a:r>
          </a:p>
          <a:p>
            <a:r>
              <a:rPr lang="en-US" sz="2000" dirty="0"/>
              <a:t>“Progressive Confucians” say no … for Confucian reasons</a:t>
            </a:r>
          </a:p>
        </p:txBody>
      </p:sp>
      <p:cxnSp>
        <p:nvCxnSpPr>
          <p:cNvPr id="15" name="Straight Connector 14">
            <a:extLst>
              <a:ext uri="{FF2B5EF4-FFF2-40B4-BE49-F238E27FC236}">
                <a16:creationId xmlns:a16="http://schemas.microsoft.com/office/drawing/2014/main" id="{D89B5D0C-4EB2-5239-3E7F-84160DB909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319763"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descr="A book cover with colorful paper cut shapes&#10;&#10;AI-generated content may be incorrect.">
            <a:extLst>
              <a:ext uri="{FF2B5EF4-FFF2-40B4-BE49-F238E27FC236}">
                <a16:creationId xmlns:a16="http://schemas.microsoft.com/office/drawing/2014/main" id="{09E0CDFD-5767-2543-EE9F-236FA7FD20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895" y="2579479"/>
            <a:ext cx="2325609" cy="3634841"/>
          </a:xfrm>
          <a:prstGeom prst="rect">
            <a:avLst/>
          </a:prstGeom>
        </p:spPr>
      </p:pic>
      <p:pic>
        <p:nvPicPr>
          <p:cNvPr id="11" name="Picture 10" descr="A book cover with colorful patterns&#10;&#10;AI-generated content may be incorrect.">
            <a:extLst>
              <a:ext uri="{FF2B5EF4-FFF2-40B4-BE49-F238E27FC236}">
                <a16:creationId xmlns:a16="http://schemas.microsoft.com/office/drawing/2014/main" id="{CF9FD360-1B15-9D09-4904-F6826B2404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4926" y="369813"/>
            <a:ext cx="2325609" cy="3513005"/>
          </a:xfrm>
          <a:prstGeom prst="rect">
            <a:avLst/>
          </a:prstGeom>
        </p:spPr>
      </p:pic>
      <p:pic>
        <p:nvPicPr>
          <p:cNvPr id="19" name="Picture 18" descr="A book cover with colorful circles&#10;&#10;AI-generated content may be incorrect.">
            <a:extLst>
              <a:ext uri="{FF2B5EF4-FFF2-40B4-BE49-F238E27FC236}">
                <a16:creationId xmlns:a16="http://schemas.microsoft.com/office/drawing/2014/main" id="{57ECE31B-F4B6-7AF0-4316-84653DC5F9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63906" y="2177544"/>
            <a:ext cx="2325610" cy="3570495"/>
          </a:xfrm>
          <a:prstGeom prst="rect">
            <a:avLst/>
          </a:prstGeom>
        </p:spPr>
      </p:pic>
    </p:spTree>
    <p:extLst>
      <p:ext uri="{BB962C8B-B14F-4D97-AF65-F5344CB8AC3E}">
        <p14:creationId xmlns:p14="http://schemas.microsoft.com/office/powerpoint/2010/main" val="3018206636"/>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a:extLst>
            <a:ext uri="{FF2B5EF4-FFF2-40B4-BE49-F238E27FC236}">
              <a16:creationId xmlns:a16="http://schemas.microsoft.com/office/drawing/2014/main" id="{015BAF51-BFB1-88EB-9B4D-25551616DE32}"/>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011E7D7-6FAE-A73E-EF4F-1CEFB55AB6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BC81A6EE-A057-DA1F-048A-3C2872E695E9}"/>
              </a:ext>
            </a:extLst>
          </p:cNvPr>
          <p:cNvSpPr>
            <a:spLocks noGrp="1"/>
          </p:cNvSpPr>
          <p:nvPr>
            <p:ph type="title"/>
          </p:nvPr>
        </p:nvSpPr>
        <p:spPr>
          <a:xfrm>
            <a:off x="841248" y="365124"/>
            <a:ext cx="4929556" cy="1564895"/>
          </a:xfrm>
        </p:spPr>
        <p:txBody>
          <a:bodyPr vert="horz" lIns="91440" tIns="45720" rIns="91440" bIns="45720" rtlCol="0" anchor="b">
            <a:normAutofit/>
          </a:bodyPr>
          <a:lstStyle/>
          <a:p>
            <a:r>
              <a:rPr lang="en-US" sz="4000" kern="1200" dirty="0">
                <a:solidFill>
                  <a:schemeClr val="tx1"/>
                </a:solidFill>
                <a:latin typeface="+mj-lt"/>
                <a:ea typeface="+mj-ea"/>
                <a:cs typeface="+mj-cs"/>
              </a:rPr>
              <a:t>Progressive Confucianism?</a:t>
            </a:r>
          </a:p>
        </p:txBody>
      </p:sp>
      <p:sp>
        <p:nvSpPr>
          <p:cNvPr id="3" name="Content Placeholder 2">
            <a:extLst>
              <a:ext uri="{FF2B5EF4-FFF2-40B4-BE49-F238E27FC236}">
                <a16:creationId xmlns:a16="http://schemas.microsoft.com/office/drawing/2014/main" id="{16A03474-762C-B7DA-59A5-6BEEC8426730}"/>
              </a:ext>
            </a:extLst>
          </p:cNvPr>
          <p:cNvSpPr>
            <a:spLocks noGrp="1"/>
          </p:cNvSpPr>
          <p:nvPr>
            <p:ph sz="half" idx="1"/>
          </p:nvPr>
        </p:nvSpPr>
        <p:spPr>
          <a:xfrm>
            <a:off x="841248" y="2295144"/>
            <a:ext cx="4929556" cy="3867912"/>
          </a:xfrm>
        </p:spPr>
        <p:txBody>
          <a:bodyPr vert="horz" lIns="91440" tIns="45720" rIns="91440" bIns="45720" rtlCol="0">
            <a:normAutofit/>
          </a:bodyPr>
          <a:lstStyle/>
          <a:p>
            <a:r>
              <a:rPr lang="en-US" sz="2000" dirty="0"/>
              <a:t>Did pre-modern Confucian social critics go far enough?</a:t>
            </a:r>
          </a:p>
          <a:p>
            <a:r>
              <a:rPr lang="en-US" sz="2000" dirty="0"/>
              <a:t>“Progressive Confucians” say no … for Confucian reasons</a:t>
            </a:r>
          </a:p>
          <a:p>
            <a:r>
              <a:rPr lang="en-US" sz="2000" dirty="0"/>
              <a:t>For example: if our social circumstances and opportunities for public engagement influence our ability to mature as moral beings … and all of us have equal moral potential … then unequal limits coded into social/institutional settings should be criticized</a:t>
            </a:r>
          </a:p>
        </p:txBody>
      </p:sp>
      <p:cxnSp>
        <p:nvCxnSpPr>
          <p:cNvPr id="15" name="Straight Connector 14">
            <a:extLst>
              <a:ext uri="{FF2B5EF4-FFF2-40B4-BE49-F238E27FC236}">
                <a16:creationId xmlns:a16="http://schemas.microsoft.com/office/drawing/2014/main" id="{2247BC49-13AE-D63F-FB3F-1E12CB1992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319763"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descr="A book cover with colorful paper cut shapes&#10;&#10;AI-generated content may be incorrect.">
            <a:extLst>
              <a:ext uri="{FF2B5EF4-FFF2-40B4-BE49-F238E27FC236}">
                <a16:creationId xmlns:a16="http://schemas.microsoft.com/office/drawing/2014/main" id="{0BD72B58-12BA-9EEB-5E47-297635C59C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895" y="2579479"/>
            <a:ext cx="2325609" cy="3634841"/>
          </a:xfrm>
          <a:prstGeom prst="rect">
            <a:avLst/>
          </a:prstGeom>
        </p:spPr>
      </p:pic>
      <p:pic>
        <p:nvPicPr>
          <p:cNvPr id="11" name="Picture 10" descr="A book cover with colorful patterns&#10;&#10;AI-generated content may be incorrect.">
            <a:extLst>
              <a:ext uri="{FF2B5EF4-FFF2-40B4-BE49-F238E27FC236}">
                <a16:creationId xmlns:a16="http://schemas.microsoft.com/office/drawing/2014/main" id="{493D5F24-5A93-2EF7-59BC-3908A29962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4926" y="369813"/>
            <a:ext cx="2325609" cy="3513005"/>
          </a:xfrm>
          <a:prstGeom prst="rect">
            <a:avLst/>
          </a:prstGeom>
        </p:spPr>
      </p:pic>
      <p:pic>
        <p:nvPicPr>
          <p:cNvPr id="19" name="Picture 18" descr="A book cover with colorful circles&#10;&#10;AI-generated content may be incorrect.">
            <a:extLst>
              <a:ext uri="{FF2B5EF4-FFF2-40B4-BE49-F238E27FC236}">
                <a16:creationId xmlns:a16="http://schemas.microsoft.com/office/drawing/2014/main" id="{E8544568-6F83-B5D9-7288-85B232B8E1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63906" y="2177544"/>
            <a:ext cx="2325610" cy="3570495"/>
          </a:xfrm>
          <a:prstGeom prst="rect">
            <a:avLst/>
          </a:prstGeom>
        </p:spPr>
      </p:pic>
    </p:spTree>
    <p:extLst>
      <p:ext uri="{BB962C8B-B14F-4D97-AF65-F5344CB8AC3E}">
        <p14:creationId xmlns:p14="http://schemas.microsoft.com/office/powerpoint/2010/main" val="218257678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604DA-0858-0B4D-A176-E5CEB084D0A7}"/>
              </a:ext>
            </a:extLst>
          </p:cNvPr>
          <p:cNvSpPr>
            <a:spLocks noGrp="1"/>
          </p:cNvSpPr>
          <p:nvPr>
            <p:ph type="title"/>
          </p:nvPr>
        </p:nvSpPr>
        <p:spPr>
          <a:xfrm>
            <a:off x="762001" y="803325"/>
            <a:ext cx="5314536" cy="1325563"/>
          </a:xfrm>
        </p:spPr>
        <p:txBody>
          <a:bodyPr vert="horz" lIns="91440" tIns="45720" rIns="91440" bIns="45720" rtlCol="0" anchor="ctr">
            <a:normAutofit/>
          </a:bodyPr>
          <a:lstStyle/>
          <a:p>
            <a:r>
              <a:rPr lang="en-US"/>
              <a:t>Human Nature is … Bad?</a:t>
            </a:r>
            <a:endParaRPr lang="en-US" dirty="0"/>
          </a:p>
        </p:txBody>
      </p:sp>
      <p:sp>
        <p:nvSpPr>
          <p:cNvPr id="3" name="Content Placeholder 2">
            <a:extLst>
              <a:ext uri="{FF2B5EF4-FFF2-40B4-BE49-F238E27FC236}">
                <a16:creationId xmlns:a16="http://schemas.microsoft.com/office/drawing/2014/main" id="{06CA7602-520F-1746-8C42-B3A8D5D2B183}"/>
              </a:ext>
            </a:extLst>
          </p:cNvPr>
          <p:cNvSpPr>
            <a:spLocks noGrp="1"/>
          </p:cNvSpPr>
          <p:nvPr>
            <p:ph sz="half" idx="1"/>
          </p:nvPr>
        </p:nvSpPr>
        <p:spPr>
          <a:xfrm>
            <a:off x="762000" y="2594343"/>
            <a:ext cx="5334000" cy="3742661"/>
          </a:xfrm>
        </p:spPr>
        <p:txBody>
          <a:bodyPr vert="horz" lIns="91440" tIns="45720" rIns="91440" bIns="45720" rtlCol="0" anchor="t">
            <a:normAutofit/>
          </a:bodyPr>
          <a:lstStyle/>
          <a:p>
            <a:r>
              <a:rPr lang="en-US" sz="2400" dirty="0"/>
              <a:t>“Humans are born having desires. When they have desires but do not get the objects of their desire, then they cannot but seek some means of satisfaction. If there is no measure or limit to their seeking, then they cannot help but struggle with each other. If they struggle with each other then there will be chaos….” (Xunzi 19, ll. 1-5) </a:t>
            </a:r>
          </a:p>
          <a:p>
            <a:endParaRPr lang="en-US" sz="1800" dirty="0"/>
          </a:p>
        </p:txBody>
      </p:sp>
      <p:sp>
        <p:nvSpPr>
          <p:cNvPr id="19" name="Freeform: Shape 1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descr="A close up of a persons face&#10;&#10;Description automatically generated">
            <a:extLst>
              <a:ext uri="{FF2B5EF4-FFF2-40B4-BE49-F238E27FC236}">
                <a16:creationId xmlns:a16="http://schemas.microsoft.com/office/drawing/2014/main" id="{F463D7E6-224F-B34D-96F0-8399CF0DF827}"/>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7382" r="18384" b="2"/>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27894623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4"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 name="Title 1">
            <a:extLst>
              <a:ext uri="{FF2B5EF4-FFF2-40B4-BE49-F238E27FC236}">
                <a16:creationId xmlns:a16="http://schemas.microsoft.com/office/drawing/2014/main" id="{095B10E1-70DC-AC4E-BC34-8FC918A23BA7}"/>
              </a:ext>
            </a:extLst>
          </p:cNvPr>
          <p:cNvSpPr>
            <a:spLocks noGrp="1"/>
          </p:cNvSpPr>
          <p:nvPr>
            <p:ph type="title"/>
          </p:nvPr>
        </p:nvSpPr>
        <p:spPr>
          <a:xfrm>
            <a:off x="409205" y="4627228"/>
            <a:ext cx="4793559" cy="1777829"/>
          </a:xfrm>
        </p:spPr>
        <p:txBody>
          <a:bodyPr vert="horz" lIns="91440" tIns="45720" rIns="91440" bIns="45720" rtlCol="0" anchor="ctr">
            <a:normAutofit/>
          </a:bodyPr>
          <a:lstStyle/>
          <a:p>
            <a:pPr algn="r"/>
            <a:r>
              <a:rPr lang="en-US" sz="4000" dirty="0"/>
              <a:t>Nature vs. Disposition</a:t>
            </a:r>
          </a:p>
        </p:txBody>
      </p:sp>
      <p:pic>
        <p:nvPicPr>
          <p:cNvPr id="6" name="Content Placeholder 5" descr="A person sitting at a table eating food&#10;&#10;Description automatically generated">
            <a:extLst>
              <a:ext uri="{FF2B5EF4-FFF2-40B4-BE49-F238E27FC236}">
                <a16:creationId xmlns:a16="http://schemas.microsoft.com/office/drawing/2014/main" id="{F1AE2898-D6C6-DD41-B879-3FE88CA81023}"/>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t="24607" b="6309"/>
          <a:stretch/>
        </p:blipFill>
        <p:spPr>
          <a:xfrm>
            <a:off x="20" y="2872"/>
            <a:ext cx="12191980" cy="4211319"/>
          </a:xfrm>
          <a:custGeom>
            <a:avLst/>
            <a:gdLst/>
            <a:ahLst/>
            <a:cxnLst/>
            <a:rect l="l" t="t" r="r" b="b"/>
            <a:pathLst>
              <a:path w="12192000" h="4621300">
                <a:moveTo>
                  <a:pt x="0" y="0"/>
                </a:moveTo>
                <a:lnTo>
                  <a:pt x="12192000" y="0"/>
                </a:lnTo>
                <a:lnTo>
                  <a:pt x="12192000" y="3104412"/>
                </a:lnTo>
                <a:lnTo>
                  <a:pt x="12192000" y="3296537"/>
                </a:lnTo>
                <a:lnTo>
                  <a:pt x="12192000" y="4272355"/>
                </a:lnTo>
                <a:lnTo>
                  <a:pt x="12113803" y="4280638"/>
                </a:lnTo>
                <a:cubicBezTo>
                  <a:pt x="10139508" y="4478587"/>
                  <a:pt x="8237152" y="4571590"/>
                  <a:pt x="6753597" y="4604195"/>
                </a:cubicBezTo>
                <a:cubicBezTo>
                  <a:pt x="4940362" y="4644044"/>
                  <a:pt x="2657278" y="4624714"/>
                  <a:pt x="400746" y="4432852"/>
                </a:cubicBezTo>
                <a:lnTo>
                  <a:pt x="0" y="4395876"/>
                </a:lnTo>
                <a:lnTo>
                  <a:pt x="0" y="3296537"/>
                </a:lnTo>
                <a:lnTo>
                  <a:pt x="0" y="3104412"/>
                </a:lnTo>
                <a:close/>
              </a:path>
            </a:pathLst>
          </a:custGeom>
        </p:spPr>
      </p:pic>
      <p:sp>
        <p:nvSpPr>
          <p:cNvPr id="4" name="Content Placeholder 3">
            <a:extLst>
              <a:ext uri="{FF2B5EF4-FFF2-40B4-BE49-F238E27FC236}">
                <a16:creationId xmlns:a16="http://schemas.microsoft.com/office/drawing/2014/main" id="{681FC319-E56A-3B40-9088-1645DE687495}"/>
              </a:ext>
            </a:extLst>
          </p:cNvPr>
          <p:cNvSpPr>
            <a:spLocks noGrp="1"/>
          </p:cNvSpPr>
          <p:nvPr>
            <p:ph sz="half" idx="2"/>
          </p:nvPr>
        </p:nvSpPr>
        <p:spPr>
          <a:xfrm>
            <a:off x="6210826" y="4444027"/>
            <a:ext cx="5189494" cy="2093933"/>
          </a:xfrm>
        </p:spPr>
        <p:txBody>
          <a:bodyPr vert="horz" lIns="91440" tIns="45720" rIns="91440" bIns="45720" rtlCol="0" anchor="ctr">
            <a:normAutofit/>
          </a:bodyPr>
          <a:lstStyle/>
          <a:p>
            <a:r>
              <a:rPr lang="en-US" sz="2400" dirty="0"/>
              <a:t>Nature (</a:t>
            </a:r>
            <a:r>
              <a:rPr lang="en-US" sz="2400" i="1" dirty="0" err="1"/>
              <a:t>xing</a:t>
            </a:r>
            <a:r>
              <a:rPr lang="en-US" sz="2400" dirty="0"/>
              <a:t> </a:t>
            </a:r>
            <a:r>
              <a:rPr lang="en-US" sz="2400" dirty="0" err="1"/>
              <a:t>性</a:t>
            </a:r>
            <a:r>
              <a:rPr lang="en-US" sz="2400" dirty="0"/>
              <a:t>): “that which is so at birth” (</a:t>
            </a:r>
            <a:r>
              <a:rPr lang="en-US" sz="2400" i="1" dirty="0"/>
              <a:t>Xunzi</a:t>
            </a:r>
            <a:r>
              <a:rPr lang="en-US" sz="2400" dirty="0"/>
              <a:t> 22)</a:t>
            </a:r>
          </a:p>
          <a:p>
            <a:r>
              <a:rPr lang="en-US" sz="2400" dirty="0"/>
              <a:t>Disposition (</a:t>
            </a:r>
            <a:r>
              <a:rPr lang="en-US" sz="2400" i="1" dirty="0" err="1"/>
              <a:t>qing</a:t>
            </a:r>
            <a:r>
              <a:rPr lang="en-US" sz="2400" dirty="0"/>
              <a:t> </a:t>
            </a:r>
            <a:r>
              <a:rPr lang="en-US" sz="2400" dirty="0" err="1"/>
              <a:t>情</a:t>
            </a:r>
            <a:r>
              <a:rPr lang="en-US" sz="2400" dirty="0"/>
              <a:t>): initially identical to </a:t>
            </a:r>
            <a:r>
              <a:rPr lang="en-US" sz="2400" i="1" dirty="0" err="1"/>
              <a:t>xing</a:t>
            </a:r>
            <a:r>
              <a:rPr lang="en-US" sz="2400" dirty="0"/>
              <a:t>, but can be changed. </a:t>
            </a:r>
          </a:p>
        </p:txBody>
      </p:sp>
    </p:spTree>
    <p:extLst>
      <p:ext uri="{BB962C8B-B14F-4D97-AF65-F5344CB8AC3E}">
        <p14:creationId xmlns:p14="http://schemas.microsoft.com/office/powerpoint/2010/main" val="23424856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6" name="Content Placeholder 5" descr="A picture containing building&#10;&#10;Description automatically generated">
            <a:extLst>
              <a:ext uri="{FF2B5EF4-FFF2-40B4-BE49-F238E27FC236}">
                <a16:creationId xmlns:a16="http://schemas.microsoft.com/office/drawing/2014/main" id="{FB6DFCC0-6C23-B143-9F87-0999248F93F0}"/>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8832" r="13195"/>
          <a:stretch/>
        </p:blipFill>
        <p:spPr>
          <a:xfrm>
            <a:off x="5182104" y="10"/>
            <a:ext cx="7009896" cy="6857990"/>
          </a:xfrm>
          <a:custGeom>
            <a:avLst/>
            <a:gdLst/>
            <a:ahLst/>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p:spPr>
      </p:pic>
      <p:sp>
        <p:nvSpPr>
          <p:cNvPr id="18" name="Freeform: Shape 17">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0" name="Freeform: Shape 19">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F44A7DA-0248-7C4D-9500-C26EA92B10C8}"/>
              </a:ext>
            </a:extLst>
          </p:cNvPr>
          <p:cNvSpPr>
            <a:spLocks noGrp="1"/>
          </p:cNvSpPr>
          <p:nvPr>
            <p:ph type="title"/>
          </p:nvPr>
        </p:nvSpPr>
        <p:spPr>
          <a:xfrm>
            <a:off x="804673" y="1396289"/>
            <a:ext cx="4782458" cy="1325563"/>
          </a:xfrm>
        </p:spPr>
        <p:txBody>
          <a:bodyPr vert="horz" lIns="91440" tIns="45720" rIns="91440" bIns="45720" rtlCol="0" anchor="ctr">
            <a:normAutofit/>
          </a:bodyPr>
          <a:lstStyle/>
          <a:p>
            <a:r>
              <a:rPr lang="en-US" dirty="0"/>
              <a:t>Not just physical desires…</a:t>
            </a:r>
          </a:p>
        </p:txBody>
      </p:sp>
      <p:sp>
        <p:nvSpPr>
          <p:cNvPr id="3" name="Content Placeholder 2">
            <a:extLst>
              <a:ext uri="{FF2B5EF4-FFF2-40B4-BE49-F238E27FC236}">
                <a16:creationId xmlns:a16="http://schemas.microsoft.com/office/drawing/2014/main" id="{6C47575D-BE3E-3F44-A205-C27766271BDA}"/>
              </a:ext>
            </a:extLst>
          </p:cNvPr>
          <p:cNvSpPr>
            <a:spLocks noGrp="1"/>
          </p:cNvSpPr>
          <p:nvPr>
            <p:ph sz="half" idx="1"/>
          </p:nvPr>
        </p:nvSpPr>
        <p:spPr>
          <a:xfrm>
            <a:off x="804672" y="2871982"/>
            <a:ext cx="4782458" cy="3181684"/>
          </a:xfrm>
        </p:spPr>
        <p:txBody>
          <a:bodyPr vert="horz" lIns="91440" tIns="45720" rIns="91440" bIns="45720" rtlCol="0" anchor="t">
            <a:normAutofit/>
          </a:bodyPr>
          <a:lstStyle/>
          <a:p>
            <a:r>
              <a:rPr lang="en-US" sz="1800"/>
              <a:t>“Sprouts” or “beginnings” (</a:t>
            </a:r>
            <a:r>
              <a:rPr lang="en-US" sz="1800" i="1"/>
              <a:t>duan</a:t>
            </a:r>
            <a:r>
              <a:rPr lang="en-US" sz="1800"/>
              <a:t> 端) of joy and sorrow (p. 210, l. 350)</a:t>
            </a:r>
          </a:p>
          <a:p>
            <a:r>
              <a:rPr lang="en-US" sz="1800"/>
              <a:t>“Loving differentiations” (</a:t>
            </a:r>
            <a:r>
              <a:rPr lang="zh-TW" altLang="en-US" sz="1800"/>
              <a:t>好其别</a:t>
            </a:r>
            <a:r>
              <a:rPr lang="en-US" altLang="zh-TW" sz="1800"/>
              <a:t>) (p. 201, l. 19); see also </a:t>
            </a:r>
            <a:r>
              <a:rPr lang="en-US" altLang="zh-TW" sz="1800" i="1"/>
              <a:t>Xunzi</a:t>
            </a:r>
            <a:r>
              <a:rPr lang="en-US" altLang="zh-TW" sz="1800"/>
              <a:t> 9 on humans’ difference from “birds and beasts”: distinctions and communities</a:t>
            </a:r>
          </a:p>
          <a:p>
            <a:r>
              <a:rPr lang="en-US" sz="1800"/>
              <a:t>Ability of heartmind to “approve” (</a:t>
            </a:r>
            <a:r>
              <a:rPr lang="en-US" sz="1800" i="1"/>
              <a:t>ke</a:t>
            </a:r>
            <a:r>
              <a:rPr lang="en-US" sz="1800"/>
              <a:t> 可) or “disapprove” (</a:t>
            </a:r>
            <a:r>
              <a:rPr lang="en-US" sz="1800" i="1"/>
              <a:t>Xunzi</a:t>
            </a:r>
            <a:r>
              <a:rPr lang="en-US" sz="1800"/>
              <a:t> 21)</a:t>
            </a:r>
          </a:p>
        </p:txBody>
      </p:sp>
    </p:spTree>
    <p:extLst>
      <p:ext uri="{BB962C8B-B14F-4D97-AF65-F5344CB8AC3E}">
        <p14:creationId xmlns:p14="http://schemas.microsoft.com/office/powerpoint/2010/main" val="248944819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6" name="Content Placeholder 5" descr="A picture containing table, snow, people, sitting&#10;&#10;Description automatically generated">
            <a:extLst>
              <a:ext uri="{FF2B5EF4-FFF2-40B4-BE49-F238E27FC236}">
                <a16:creationId xmlns:a16="http://schemas.microsoft.com/office/drawing/2014/main" id="{3D3627C7-85B8-C644-86CC-83F6BC5F6E68}"/>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t="8338" r="6690"/>
          <a:stretch/>
        </p:blipFill>
        <p:spPr>
          <a:xfrm>
            <a:off x="3068" y="0"/>
            <a:ext cx="12188932" cy="6286184"/>
          </a:xfrm>
          <a:prstGeom prst="rect">
            <a:avLst/>
          </a:prstGeom>
        </p:spPr>
      </p:pic>
      <p:sp>
        <p:nvSpPr>
          <p:cNvPr id="11" name="Freeform: Shape 10">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68D3075-FD2A-9E4A-BF1B-82ED63753F2B}"/>
              </a:ext>
            </a:extLst>
          </p:cNvPr>
          <p:cNvSpPr>
            <a:spLocks noGrp="1"/>
          </p:cNvSpPr>
          <p:nvPr>
            <p:ph type="title"/>
          </p:nvPr>
        </p:nvSpPr>
        <p:spPr>
          <a:xfrm>
            <a:off x="724387" y="4128947"/>
            <a:ext cx="6696829" cy="622836"/>
          </a:xfrm>
        </p:spPr>
        <p:txBody>
          <a:bodyPr vert="horz" lIns="91440" tIns="45720" rIns="91440" bIns="45720" rtlCol="0" anchor="ctr">
            <a:normAutofit/>
          </a:bodyPr>
          <a:lstStyle/>
          <a:p>
            <a:r>
              <a:rPr lang="en-US" sz="3600" dirty="0"/>
              <a:t>Mengzi vs. Xunzi on psychology</a:t>
            </a:r>
          </a:p>
        </p:txBody>
      </p:sp>
      <p:sp>
        <p:nvSpPr>
          <p:cNvPr id="4" name="Content Placeholder 3">
            <a:extLst>
              <a:ext uri="{FF2B5EF4-FFF2-40B4-BE49-F238E27FC236}">
                <a16:creationId xmlns:a16="http://schemas.microsoft.com/office/drawing/2014/main" id="{BE0DBD1A-561F-E245-8E2F-28014111A61D}"/>
              </a:ext>
            </a:extLst>
          </p:cNvPr>
          <p:cNvSpPr>
            <a:spLocks noGrp="1"/>
          </p:cNvSpPr>
          <p:nvPr>
            <p:ph sz="half" idx="2"/>
          </p:nvPr>
        </p:nvSpPr>
        <p:spPr>
          <a:xfrm>
            <a:off x="618063" y="4751784"/>
            <a:ext cx="9565028" cy="1794790"/>
          </a:xfrm>
        </p:spPr>
        <p:txBody>
          <a:bodyPr vert="horz" lIns="91440" tIns="45720" rIns="91440" bIns="45720" rtlCol="0">
            <a:noAutofit/>
          </a:bodyPr>
          <a:lstStyle/>
          <a:p>
            <a:r>
              <a:rPr lang="en-US" sz="2400" dirty="0"/>
              <a:t>Likelihood of desires to lead us astray</a:t>
            </a:r>
          </a:p>
          <a:p>
            <a:r>
              <a:rPr lang="en-US" sz="2400" dirty="0"/>
              <a:t>Substance of the sprouts (moral vs. neutral)</a:t>
            </a:r>
          </a:p>
          <a:p>
            <a:r>
              <a:rPr lang="en-US" sz="2400" dirty="0"/>
              <a:t>Role of differentiation/distinction (though cf. Mengzi on “disdain”)</a:t>
            </a:r>
          </a:p>
          <a:p>
            <a:r>
              <a:rPr lang="en-US" sz="2400" dirty="0"/>
              <a:t>Neither sees evil or sin as innate or inevitable</a:t>
            </a:r>
          </a:p>
        </p:txBody>
      </p:sp>
    </p:spTree>
    <p:extLst>
      <p:ext uri="{BB962C8B-B14F-4D97-AF65-F5344CB8AC3E}">
        <p14:creationId xmlns:p14="http://schemas.microsoft.com/office/powerpoint/2010/main" val="335097752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624BC-69B1-E64A-B892-BA91B6C5E10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E61F22A-ABE4-4147-B66F-F72CD54FA7D1}"/>
              </a:ext>
            </a:extLst>
          </p:cNvPr>
          <p:cNvSpPr>
            <a:spLocks noGrp="1"/>
          </p:cNvSpPr>
          <p:nvPr>
            <p:ph type="subTitle" idx="1"/>
          </p:nvPr>
        </p:nvSpPr>
        <p:spPr/>
        <p:txBody>
          <a:bodyPr/>
          <a:lstStyle/>
          <a:p>
            <a:endParaRPr lang="en-US"/>
          </a:p>
        </p:txBody>
      </p:sp>
      <p:pic>
        <p:nvPicPr>
          <p:cNvPr id="7" name="slide.url=https://www.polleverywhere.com/multiple_choice_polls/Q0Lb8GF9fSXlR52MInbf6?display_state=instructions&amp;activity_state=opened&amp;state=opened&amp;flow=Engagement&amp;onscreen=persist">
            <a:extLst>
              <a:ext uri="{FF2B5EF4-FFF2-40B4-BE49-F238E27FC236}">
                <a16:creationId xmlns:a16="http://schemas.microsoft.com/office/drawing/2014/main" id="{73DD2A74-68AA-7B40-94CA-40FFD26BE7CA}"/>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63500" y="63500"/>
            <a:ext cx="12065000" cy="6731000"/>
          </a:xfrm>
          <a:prstGeom prst="rect">
            <a:avLst/>
          </a:prstGeom>
        </p:spPr>
      </p:pic>
    </p:spTree>
    <p:extLst>
      <p:ext uri="{BB962C8B-B14F-4D97-AF65-F5344CB8AC3E}">
        <p14:creationId xmlns:p14="http://schemas.microsoft.com/office/powerpoint/2010/main" val="538115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3EBAD-2450-8B4A-8AE6-B5F4D86DC96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95E2ED2-5A90-354D-B903-881C825857FB}"/>
              </a:ext>
            </a:extLst>
          </p:cNvPr>
          <p:cNvSpPr>
            <a:spLocks noGrp="1"/>
          </p:cNvSpPr>
          <p:nvPr>
            <p:ph type="subTitle" idx="1"/>
          </p:nvPr>
        </p:nvSpPr>
        <p:spPr/>
        <p:txBody>
          <a:bodyPr/>
          <a:lstStyle/>
          <a:p>
            <a:endParaRPr lang="en-US"/>
          </a:p>
        </p:txBody>
      </p:sp>
      <p:pic>
        <p:nvPicPr>
          <p:cNvPr id="7" name="slide.url=https://www.polleverywhere.com/multiple_choice_polls/Q0Lb8GF9fSXlR52MInbf6?display_state=chart&amp;activity_state=opened&amp;state=opened&amp;flow=Engagement&amp;onscreen=persist">
            <a:extLst>
              <a:ext uri="{FF2B5EF4-FFF2-40B4-BE49-F238E27FC236}">
                <a16:creationId xmlns:a16="http://schemas.microsoft.com/office/drawing/2014/main" id="{3971B5B8-2137-1249-A70B-CEF57E1DC77C}"/>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63500" y="63500"/>
            <a:ext cx="12065000" cy="6731000"/>
          </a:xfrm>
          <a:prstGeom prst="rect">
            <a:avLst/>
          </a:prstGeom>
        </p:spPr>
      </p:pic>
    </p:spTree>
    <p:extLst>
      <p:ext uri="{BB962C8B-B14F-4D97-AF65-F5344CB8AC3E}">
        <p14:creationId xmlns:p14="http://schemas.microsoft.com/office/powerpoint/2010/main" val="4129173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a:extLst>
              <a:ext uri="{FF2B5EF4-FFF2-40B4-BE49-F238E27FC236}">
                <a16:creationId xmlns:a16="http://schemas.microsoft.com/office/drawing/2014/main" id="{970F6E11-D810-47B3-B13A-E1EF9B6583E8}"/>
              </a:ext>
            </a:extLst>
          </p:cNvPr>
          <p:cNvPicPr>
            <a:picLocks noChangeAspect="1"/>
          </p:cNvPicPr>
          <p:nvPr/>
        </p:nvPicPr>
        <p:blipFill rotWithShape="1">
          <a:blip r:embed="rId3"/>
          <a:srcRect r="14995" b="-2"/>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F4837D7-D71A-9346-B638-A992747AE7DA}"/>
              </a:ext>
            </a:extLst>
          </p:cNvPr>
          <p:cNvSpPr>
            <a:spLocks noGrp="1"/>
          </p:cNvSpPr>
          <p:nvPr>
            <p:ph type="ctrTitle"/>
          </p:nvPr>
        </p:nvSpPr>
        <p:spPr>
          <a:xfrm>
            <a:off x="477981" y="1122363"/>
            <a:ext cx="4023360" cy="3204134"/>
          </a:xfrm>
        </p:spPr>
        <p:txBody>
          <a:bodyPr anchor="b">
            <a:normAutofit/>
          </a:bodyPr>
          <a:lstStyle/>
          <a:p>
            <a:pPr algn="l"/>
            <a:endParaRPr lang="en-US" sz="4800"/>
          </a:p>
        </p:txBody>
      </p:sp>
      <p:sp>
        <p:nvSpPr>
          <p:cNvPr id="3" name="Subtitle 2">
            <a:extLst>
              <a:ext uri="{FF2B5EF4-FFF2-40B4-BE49-F238E27FC236}">
                <a16:creationId xmlns:a16="http://schemas.microsoft.com/office/drawing/2014/main" id="{8490F4E3-B636-6A4A-B962-619DE8304035}"/>
              </a:ext>
            </a:extLst>
          </p:cNvPr>
          <p:cNvSpPr>
            <a:spLocks noGrp="1"/>
          </p:cNvSpPr>
          <p:nvPr>
            <p:ph type="subTitle" idx="1"/>
          </p:nvPr>
        </p:nvSpPr>
        <p:spPr>
          <a:xfrm>
            <a:off x="477980" y="4872922"/>
            <a:ext cx="4023359" cy="1208141"/>
          </a:xfrm>
        </p:spPr>
        <p:txBody>
          <a:bodyPr>
            <a:normAutofit/>
          </a:bodyPr>
          <a:lstStyle/>
          <a:p>
            <a:pPr algn="l"/>
            <a:endParaRPr lang="en-US" sz="2000"/>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slide.url=https://www.polleverywhere.com/multiple_choice_polls/Q0Lb8GF9fSXlR52MInbf6?display_state=chart&amp;activity_state=closed&amp;state=closed&amp;flow=Engagement&amp;onscreen=persist">
            <a:extLst>
              <a:ext uri="{FF2B5EF4-FFF2-40B4-BE49-F238E27FC236}">
                <a16:creationId xmlns:a16="http://schemas.microsoft.com/office/drawing/2014/main" id="{3E8B0403-008A-B24C-844E-83190B50C02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63500" y="63500"/>
            <a:ext cx="12065000" cy="6731000"/>
          </a:xfrm>
          <a:prstGeom prst="rect">
            <a:avLst/>
          </a:prstGeom>
        </p:spPr>
      </p:pic>
    </p:spTree>
    <p:extLst>
      <p:ext uri="{BB962C8B-B14F-4D97-AF65-F5344CB8AC3E}">
        <p14:creationId xmlns:p14="http://schemas.microsoft.com/office/powerpoint/2010/main" val="199017432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TotalTime>
  <Words>1113</Words>
  <Application>Microsoft Macintosh PowerPoint</Application>
  <PresentationFormat>Widescreen</PresentationFormat>
  <Paragraphs>102</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Tw Cen MT</vt:lpstr>
      <vt:lpstr>Office Theme</vt:lpstr>
      <vt:lpstr>Xunzi on Ritual, Situationism, Transformation</vt:lpstr>
      <vt:lpstr>Overview of Today</vt:lpstr>
      <vt:lpstr>Human Nature is … Bad?</vt:lpstr>
      <vt:lpstr>Nature vs. Disposition</vt:lpstr>
      <vt:lpstr>Not just physical desires…</vt:lpstr>
      <vt:lpstr>Mengzi vs. Xunzi on psychology</vt:lpstr>
      <vt:lpstr>PowerPoint Presentation</vt:lpstr>
      <vt:lpstr>PowerPoint Presentation</vt:lpstr>
      <vt:lpstr>PowerPoint Presentation</vt:lpstr>
      <vt:lpstr>If our nature is bad, what do we do?</vt:lpstr>
      <vt:lpstr>If our nature is bad, what do we do?</vt:lpstr>
      <vt:lpstr>If our nature is bad, what do we do?</vt:lpstr>
      <vt:lpstr>Learning: Role Models and Texts</vt:lpstr>
      <vt:lpstr>Learning: Transformation</vt:lpstr>
      <vt:lpstr>Situations: Evidence from social psychology and behavioral economics</vt:lpstr>
      <vt:lpstr>Rituals: Evidence from Xunzi</vt:lpstr>
      <vt:lpstr>The Functions of Rituals</vt:lpstr>
      <vt:lpstr>Mengzi vs. Xunzi on therapy</vt:lpstr>
      <vt:lpstr>Challenges for Confucianism as a Way of Life</vt:lpstr>
      <vt:lpstr>Confucians as Socio-Political Critics?</vt:lpstr>
      <vt:lpstr>Progressive Confucianism?</vt:lpstr>
      <vt:lpstr>Progressive Confucianism?</vt:lpstr>
      <vt:lpstr>Progressive Confucianism?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Please Scan to Sign-In</dc:title>
  <dc:creator>Stephen Angle</dc:creator>
  <cp:lastModifiedBy>Stephen Angle</cp:lastModifiedBy>
  <cp:revision>11</cp:revision>
  <dcterms:created xsi:type="dcterms:W3CDTF">2020-09-27T18:01:20Z</dcterms:created>
  <dcterms:modified xsi:type="dcterms:W3CDTF">2025-10-06T16:56:39Z</dcterms:modified>
</cp:coreProperties>
</file>