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63" r:id="rId4"/>
    <p:sldId id="287" r:id="rId5"/>
    <p:sldId id="264" r:id="rId6"/>
    <p:sldId id="265" r:id="rId7"/>
    <p:sldId id="269" r:id="rId8"/>
    <p:sldId id="291" r:id="rId9"/>
    <p:sldId id="293" r:id="rId10"/>
    <p:sldId id="306" r:id="rId11"/>
    <p:sldId id="307" r:id="rId12"/>
    <p:sldId id="308" r:id="rId13"/>
    <p:sldId id="309" r:id="rId14"/>
    <p:sldId id="294" r:id="rId15"/>
    <p:sldId id="295" r:id="rId16"/>
    <p:sldId id="298" r:id="rId17"/>
    <p:sldId id="296" r:id="rId18"/>
    <p:sldId id="297" r:id="rId19"/>
    <p:sldId id="299" r:id="rId20"/>
    <p:sldId id="270" r:id="rId21"/>
    <p:sldId id="273" r:id="rId22"/>
    <p:sldId id="274" r:id="rId23"/>
    <p:sldId id="275" r:id="rId24"/>
    <p:sldId id="276" r:id="rId25"/>
    <p:sldId id="300" r:id="rId26"/>
    <p:sldId id="301" r:id="rId27"/>
    <p:sldId id="302" r:id="rId28"/>
    <p:sldId id="303" r:id="rId29"/>
    <p:sldId id="304" r:id="rId30"/>
    <p:sldId id="30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63"/>
    <p:restoredTop sz="81507"/>
  </p:normalViewPr>
  <p:slideViewPr>
    <p:cSldViewPr snapToGrid="0" snapToObjects="1">
      <p:cViewPr varScale="1">
        <p:scale>
          <a:sx n="102" d="100"/>
          <a:sy n="102" d="100"/>
        </p:scale>
        <p:origin x="120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A5D55E-6A3B-534B-901C-11305A222CD0}" type="datetimeFigureOut">
              <a:rPr lang="en-US" smtClean="0"/>
              <a:t>9/29/25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C7D455-A132-3A47-AC0A-762B9227FE61}" type="slidenum">
              <a:rPr lang="en-US" smtClean="0"/>
              <a:t>‹#›</a:t>
            </a:fld>
            <a:endParaRPr lang="en-US"/>
          </a:p>
        </p:txBody>
      </p:sp>
    </p:spTree>
    <p:extLst>
      <p:ext uri="{BB962C8B-B14F-4D97-AF65-F5344CB8AC3E}">
        <p14:creationId xmlns:p14="http://schemas.microsoft.com/office/powerpoint/2010/main" val="806317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C7D455-A132-3A47-AC0A-762B9227FE61}" type="slidenum">
              <a:rPr lang="en-US" smtClean="0"/>
              <a:t>1</a:t>
            </a:fld>
            <a:endParaRPr lang="en-US"/>
          </a:p>
        </p:txBody>
      </p:sp>
    </p:spTree>
    <p:extLst>
      <p:ext uri="{BB962C8B-B14F-4D97-AF65-F5344CB8AC3E}">
        <p14:creationId xmlns:p14="http://schemas.microsoft.com/office/powerpoint/2010/main" val="3857557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C7D455-A132-3A47-AC0A-762B9227FE61}" type="slidenum">
              <a:rPr lang="en-US" smtClean="0"/>
              <a:t>25</a:t>
            </a:fld>
            <a:endParaRPr lang="en-US"/>
          </a:p>
        </p:txBody>
      </p:sp>
    </p:spTree>
    <p:extLst>
      <p:ext uri="{BB962C8B-B14F-4D97-AF65-F5344CB8AC3E}">
        <p14:creationId xmlns:p14="http://schemas.microsoft.com/office/powerpoint/2010/main" val="2990817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93EC0-D49B-4899-461A-8E5950A607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B22B58-A855-FD28-7837-A003C3A0BA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B5DF15-8EB2-CD19-2079-DC8187C2818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3D3C42-CAE5-01CD-CC39-B11D4BCCE39C}"/>
              </a:ext>
            </a:extLst>
          </p:cNvPr>
          <p:cNvSpPr>
            <a:spLocks noGrp="1"/>
          </p:cNvSpPr>
          <p:nvPr>
            <p:ph type="sldNum" sz="quarter" idx="5"/>
          </p:nvPr>
        </p:nvSpPr>
        <p:spPr/>
        <p:txBody>
          <a:bodyPr/>
          <a:lstStyle/>
          <a:p>
            <a:fld id="{FCC7D455-A132-3A47-AC0A-762B9227FE61}" type="slidenum">
              <a:rPr lang="en-US" smtClean="0"/>
              <a:t>26</a:t>
            </a:fld>
            <a:endParaRPr lang="en-US"/>
          </a:p>
        </p:txBody>
      </p:sp>
    </p:spTree>
    <p:extLst>
      <p:ext uri="{BB962C8B-B14F-4D97-AF65-F5344CB8AC3E}">
        <p14:creationId xmlns:p14="http://schemas.microsoft.com/office/powerpoint/2010/main" val="3288629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AC0E1C-CAF3-5F5B-205B-67C8A316DA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FE5DD8-61E2-6331-4E28-D4A062EDB3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7CAA74-A0CD-6027-9305-1F62037FA94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C47821-D293-8D2F-B533-41E1CDE2319E}"/>
              </a:ext>
            </a:extLst>
          </p:cNvPr>
          <p:cNvSpPr>
            <a:spLocks noGrp="1"/>
          </p:cNvSpPr>
          <p:nvPr>
            <p:ph type="sldNum" sz="quarter" idx="5"/>
          </p:nvPr>
        </p:nvSpPr>
        <p:spPr/>
        <p:txBody>
          <a:bodyPr/>
          <a:lstStyle/>
          <a:p>
            <a:fld id="{FCC7D455-A132-3A47-AC0A-762B9227FE61}" type="slidenum">
              <a:rPr lang="en-US" smtClean="0"/>
              <a:t>27</a:t>
            </a:fld>
            <a:endParaRPr lang="en-US"/>
          </a:p>
        </p:txBody>
      </p:sp>
    </p:spTree>
    <p:extLst>
      <p:ext uri="{BB962C8B-B14F-4D97-AF65-F5344CB8AC3E}">
        <p14:creationId xmlns:p14="http://schemas.microsoft.com/office/powerpoint/2010/main" val="2751026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CCBF3-50CF-265A-CC8E-429D8BDA90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CA5E43-67BA-B40C-3D50-B52A492C6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2B6539-A43C-A528-9066-0B61C64BEE5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0603CE-DF89-F7D7-1C28-80C77FBD53DA}"/>
              </a:ext>
            </a:extLst>
          </p:cNvPr>
          <p:cNvSpPr>
            <a:spLocks noGrp="1"/>
          </p:cNvSpPr>
          <p:nvPr>
            <p:ph type="sldNum" sz="quarter" idx="5"/>
          </p:nvPr>
        </p:nvSpPr>
        <p:spPr/>
        <p:txBody>
          <a:bodyPr/>
          <a:lstStyle/>
          <a:p>
            <a:fld id="{FCC7D455-A132-3A47-AC0A-762B9227FE61}" type="slidenum">
              <a:rPr lang="en-US" smtClean="0"/>
              <a:t>28</a:t>
            </a:fld>
            <a:endParaRPr lang="en-US"/>
          </a:p>
        </p:txBody>
      </p:sp>
    </p:spTree>
    <p:extLst>
      <p:ext uri="{BB962C8B-B14F-4D97-AF65-F5344CB8AC3E}">
        <p14:creationId xmlns:p14="http://schemas.microsoft.com/office/powerpoint/2010/main" val="1937909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B2DB2-86B4-577A-ED7A-F4630F8D33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1D4545-0504-0871-6057-63A6D2D9DE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0B40A3-CCB8-A194-C34E-4395CA36F1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156CE8-519F-8274-3B56-C6696FCAFBE0}"/>
              </a:ext>
            </a:extLst>
          </p:cNvPr>
          <p:cNvSpPr>
            <a:spLocks noGrp="1"/>
          </p:cNvSpPr>
          <p:nvPr>
            <p:ph type="sldNum" sz="quarter" idx="5"/>
          </p:nvPr>
        </p:nvSpPr>
        <p:spPr/>
        <p:txBody>
          <a:bodyPr/>
          <a:lstStyle/>
          <a:p>
            <a:fld id="{FCC7D455-A132-3A47-AC0A-762B9227FE61}" type="slidenum">
              <a:rPr lang="en-US" smtClean="0"/>
              <a:t>29</a:t>
            </a:fld>
            <a:endParaRPr lang="en-US"/>
          </a:p>
        </p:txBody>
      </p:sp>
    </p:spTree>
    <p:extLst>
      <p:ext uri="{BB962C8B-B14F-4D97-AF65-F5344CB8AC3E}">
        <p14:creationId xmlns:p14="http://schemas.microsoft.com/office/powerpoint/2010/main" val="2487679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77449-28EE-2058-7532-AE0D72C7E8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E4FD03-5A9A-96C1-104C-378045CCF5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C7D887-8B45-F480-CDE0-F2EFB0CBB4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5AD4B4-FFB5-310D-BBBB-F143A7728AA4}"/>
              </a:ext>
            </a:extLst>
          </p:cNvPr>
          <p:cNvSpPr>
            <a:spLocks noGrp="1"/>
          </p:cNvSpPr>
          <p:nvPr>
            <p:ph type="sldNum" sz="quarter" idx="5"/>
          </p:nvPr>
        </p:nvSpPr>
        <p:spPr/>
        <p:txBody>
          <a:bodyPr/>
          <a:lstStyle/>
          <a:p>
            <a:fld id="{FCC7D455-A132-3A47-AC0A-762B9227FE61}" type="slidenum">
              <a:rPr lang="en-US" smtClean="0"/>
              <a:t>30</a:t>
            </a:fld>
            <a:endParaRPr lang="en-US"/>
          </a:p>
        </p:txBody>
      </p:sp>
    </p:spTree>
    <p:extLst>
      <p:ext uri="{BB962C8B-B14F-4D97-AF65-F5344CB8AC3E}">
        <p14:creationId xmlns:p14="http://schemas.microsoft.com/office/powerpoint/2010/main" val="2837346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53826-3903-E04A-9D4E-A50F97CD8A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77BD1E-C5D3-9143-A325-464142BAE1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D562B1-2A16-F84A-96DC-44A260E1E9DD}"/>
              </a:ext>
            </a:extLst>
          </p:cNvPr>
          <p:cNvSpPr>
            <a:spLocks noGrp="1"/>
          </p:cNvSpPr>
          <p:nvPr>
            <p:ph type="dt" sz="half" idx="10"/>
          </p:nvPr>
        </p:nvSpPr>
        <p:spPr/>
        <p:txBody>
          <a:bodyPr/>
          <a:lstStyle/>
          <a:p>
            <a:fld id="{5CCF9DE1-504C-D84F-9BCF-77740A4D852D}" type="datetimeFigureOut">
              <a:rPr lang="en-US" smtClean="0"/>
              <a:t>9/29/25</a:t>
            </a:fld>
            <a:endParaRPr lang="en-US"/>
          </a:p>
        </p:txBody>
      </p:sp>
      <p:sp>
        <p:nvSpPr>
          <p:cNvPr id="5" name="Footer Placeholder 4">
            <a:extLst>
              <a:ext uri="{FF2B5EF4-FFF2-40B4-BE49-F238E27FC236}">
                <a16:creationId xmlns:a16="http://schemas.microsoft.com/office/drawing/2014/main" id="{98EAF733-0478-C447-83E0-B0BA3E447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84D110-845E-BB4D-9C50-089CDA250689}"/>
              </a:ext>
            </a:extLst>
          </p:cNvPr>
          <p:cNvSpPr>
            <a:spLocks noGrp="1"/>
          </p:cNvSpPr>
          <p:nvPr>
            <p:ph type="sldNum" sz="quarter" idx="12"/>
          </p:nvPr>
        </p:nvSpPr>
        <p:spPr/>
        <p:txBody>
          <a:bodyPr/>
          <a:lstStyle/>
          <a:p>
            <a:fld id="{F24A9671-D17E-D84D-807D-0733510DD219}" type="slidenum">
              <a:rPr lang="en-US" smtClean="0"/>
              <a:t>‹#›</a:t>
            </a:fld>
            <a:endParaRPr lang="en-US"/>
          </a:p>
        </p:txBody>
      </p:sp>
    </p:spTree>
    <p:extLst>
      <p:ext uri="{BB962C8B-B14F-4D97-AF65-F5344CB8AC3E}">
        <p14:creationId xmlns:p14="http://schemas.microsoft.com/office/powerpoint/2010/main" val="4228240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FCA94-E773-5948-AD00-429037862F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8AEFC5-5222-4C4D-B05A-D4539C96F4E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CE7A7B-1FD8-454C-9E4F-D2D3E84EB788}"/>
              </a:ext>
            </a:extLst>
          </p:cNvPr>
          <p:cNvSpPr>
            <a:spLocks noGrp="1"/>
          </p:cNvSpPr>
          <p:nvPr>
            <p:ph type="dt" sz="half" idx="10"/>
          </p:nvPr>
        </p:nvSpPr>
        <p:spPr/>
        <p:txBody>
          <a:bodyPr/>
          <a:lstStyle/>
          <a:p>
            <a:fld id="{5CCF9DE1-504C-D84F-9BCF-77740A4D852D}" type="datetimeFigureOut">
              <a:rPr lang="en-US" smtClean="0"/>
              <a:t>9/29/25</a:t>
            </a:fld>
            <a:endParaRPr lang="en-US"/>
          </a:p>
        </p:txBody>
      </p:sp>
      <p:sp>
        <p:nvSpPr>
          <p:cNvPr id="5" name="Footer Placeholder 4">
            <a:extLst>
              <a:ext uri="{FF2B5EF4-FFF2-40B4-BE49-F238E27FC236}">
                <a16:creationId xmlns:a16="http://schemas.microsoft.com/office/drawing/2014/main" id="{E0534222-D94E-DB46-9448-5CF8FFEFDB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591D06-29A7-D141-AB72-D2E3921F9A94}"/>
              </a:ext>
            </a:extLst>
          </p:cNvPr>
          <p:cNvSpPr>
            <a:spLocks noGrp="1"/>
          </p:cNvSpPr>
          <p:nvPr>
            <p:ph type="sldNum" sz="quarter" idx="12"/>
          </p:nvPr>
        </p:nvSpPr>
        <p:spPr/>
        <p:txBody>
          <a:bodyPr/>
          <a:lstStyle/>
          <a:p>
            <a:fld id="{F24A9671-D17E-D84D-807D-0733510DD219}" type="slidenum">
              <a:rPr lang="en-US" smtClean="0"/>
              <a:t>‹#›</a:t>
            </a:fld>
            <a:endParaRPr lang="en-US"/>
          </a:p>
        </p:txBody>
      </p:sp>
    </p:spTree>
    <p:extLst>
      <p:ext uri="{BB962C8B-B14F-4D97-AF65-F5344CB8AC3E}">
        <p14:creationId xmlns:p14="http://schemas.microsoft.com/office/powerpoint/2010/main" val="27187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239911-4CC2-854B-A1F8-42946DACB6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EF515A-32C5-064C-A972-180F3059CA7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BB6E84-FEE5-2344-BBCA-196DC62D22CE}"/>
              </a:ext>
            </a:extLst>
          </p:cNvPr>
          <p:cNvSpPr>
            <a:spLocks noGrp="1"/>
          </p:cNvSpPr>
          <p:nvPr>
            <p:ph type="dt" sz="half" idx="10"/>
          </p:nvPr>
        </p:nvSpPr>
        <p:spPr/>
        <p:txBody>
          <a:bodyPr/>
          <a:lstStyle/>
          <a:p>
            <a:fld id="{5CCF9DE1-504C-D84F-9BCF-77740A4D852D}" type="datetimeFigureOut">
              <a:rPr lang="en-US" smtClean="0"/>
              <a:t>9/29/25</a:t>
            </a:fld>
            <a:endParaRPr lang="en-US"/>
          </a:p>
        </p:txBody>
      </p:sp>
      <p:sp>
        <p:nvSpPr>
          <p:cNvPr id="5" name="Footer Placeholder 4">
            <a:extLst>
              <a:ext uri="{FF2B5EF4-FFF2-40B4-BE49-F238E27FC236}">
                <a16:creationId xmlns:a16="http://schemas.microsoft.com/office/drawing/2014/main" id="{F465A63B-EFD4-F24F-AF3B-AAE7E38B75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667437-89CA-CE43-9522-65DC9CA00A5E}"/>
              </a:ext>
            </a:extLst>
          </p:cNvPr>
          <p:cNvSpPr>
            <a:spLocks noGrp="1"/>
          </p:cNvSpPr>
          <p:nvPr>
            <p:ph type="sldNum" sz="quarter" idx="12"/>
          </p:nvPr>
        </p:nvSpPr>
        <p:spPr/>
        <p:txBody>
          <a:bodyPr/>
          <a:lstStyle/>
          <a:p>
            <a:fld id="{F24A9671-D17E-D84D-807D-0733510DD219}" type="slidenum">
              <a:rPr lang="en-US" smtClean="0"/>
              <a:t>‹#›</a:t>
            </a:fld>
            <a:endParaRPr lang="en-US"/>
          </a:p>
        </p:txBody>
      </p:sp>
    </p:spTree>
    <p:extLst>
      <p:ext uri="{BB962C8B-B14F-4D97-AF65-F5344CB8AC3E}">
        <p14:creationId xmlns:p14="http://schemas.microsoft.com/office/powerpoint/2010/main" val="1109157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DA9FB-1750-8C48-BB9C-B2398AAEE7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3CC10C-6546-3646-860E-7A2293C57E0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6CFA95-C0DE-954E-ACE9-84CA421CE97D}"/>
              </a:ext>
            </a:extLst>
          </p:cNvPr>
          <p:cNvSpPr>
            <a:spLocks noGrp="1"/>
          </p:cNvSpPr>
          <p:nvPr>
            <p:ph type="dt" sz="half" idx="10"/>
          </p:nvPr>
        </p:nvSpPr>
        <p:spPr/>
        <p:txBody>
          <a:bodyPr/>
          <a:lstStyle/>
          <a:p>
            <a:fld id="{5CCF9DE1-504C-D84F-9BCF-77740A4D852D}" type="datetimeFigureOut">
              <a:rPr lang="en-US" smtClean="0"/>
              <a:t>9/29/25</a:t>
            </a:fld>
            <a:endParaRPr lang="en-US"/>
          </a:p>
        </p:txBody>
      </p:sp>
      <p:sp>
        <p:nvSpPr>
          <p:cNvPr id="5" name="Footer Placeholder 4">
            <a:extLst>
              <a:ext uri="{FF2B5EF4-FFF2-40B4-BE49-F238E27FC236}">
                <a16:creationId xmlns:a16="http://schemas.microsoft.com/office/drawing/2014/main" id="{66D2F064-8258-C646-8E51-BCEF542FED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5239DD-AE5B-2C43-B97C-E1973D8EC216}"/>
              </a:ext>
            </a:extLst>
          </p:cNvPr>
          <p:cNvSpPr>
            <a:spLocks noGrp="1"/>
          </p:cNvSpPr>
          <p:nvPr>
            <p:ph type="sldNum" sz="quarter" idx="12"/>
          </p:nvPr>
        </p:nvSpPr>
        <p:spPr/>
        <p:txBody>
          <a:bodyPr/>
          <a:lstStyle/>
          <a:p>
            <a:fld id="{F24A9671-D17E-D84D-807D-0733510DD219}" type="slidenum">
              <a:rPr lang="en-US" smtClean="0"/>
              <a:t>‹#›</a:t>
            </a:fld>
            <a:endParaRPr lang="en-US"/>
          </a:p>
        </p:txBody>
      </p:sp>
    </p:spTree>
    <p:extLst>
      <p:ext uri="{BB962C8B-B14F-4D97-AF65-F5344CB8AC3E}">
        <p14:creationId xmlns:p14="http://schemas.microsoft.com/office/powerpoint/2010/main" val="3288967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99B6E-C25E-0F4C-A19D-BC1422AF82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564596-9F38-D449-9272-2549DBA7AE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FC92604-7950-9945-8E24-23EEE6ABA7B9}"/>
              </a:ext>
            </a:extLst>
          </p:cNvPr>
          <p:cNvSpPr>
            <a:spLocks noGrp="1"/>
          </p:cNvSpPr>
          <p:nvPr>
            <p:ph type="dt" sz="half" idx="10"/>
          </p:nvPr>
        </p:nvSpPr>
        <p:spPr/>
        <p:txBody>
          <a:bodyPr/>
          <a:lstStyle/>
          <a:p>
            <a:fld id="{5CCF9DE1-504C-D84F-9BCF-77740A4D852D}" type="datetimeFigureOut">
              <a:rPr lang="en-US" smtClean="0"/>
              <a:t>9/29/25</a:t>
            </a:fld>
            <a:endParaRPr lang="en-US"/>
          </a:p>
        </p:txBody>
      </p:sp>
      <p:sp>
        <p:nvSpPr>
          <p:cNvPr id="5" name="Footer Placeholder 4">
            <a:extLst>
              <a:ext uri="{FF2B5EF4-FFF2-40B4-BE49-F238E27FC236}">
                <a16:creationId xmlns:a16="http://schemas.microsoft.com/office/drawing/2014/main" id="{D6EB94E4-EC38-2C4F-AC84-08877BBDB1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40F16E-93A9-6B4C-A897-005E07261C83}"/>
              </a:ext>
            </a:extLst>
          </p:cNvPr>
          <p:cNvSpPr>
            <a:spLocks noGrp="1"/>
          </p:cNvSpPr>
          <p:nvPr>
            <p:ph type="sldNum" sz="quarter" idx="12"/>
          </p:nvPr>
        </p:nvSpPr>
        <p:spPr/>
        <p:txBody>
          <a:bodyPr/>
          <a:lstStyle/>
          <a:p>
            <a:fld id="{F24A9671-D17E-D84D-807D-0733510DD219}" type="slidenum">
              <a:rPr lang="en-US" smtClean="0"/>
              <a:t>‹#›</a:t>
            </a:fld>
            <a:endParaRPr lang="en-US"/>
          </a:p>
        </p:txBody>
      </p:sp>
    </p:spTree>
    <p:extLst>
      <p:ext uri="{BB962C8B-B14F-4D97-AF65-F5344CB8AC3E}">
        <p14:creationId xmlns:p14="http://schemas.microsoft.com/office/powerpoint/2010/main" val="617777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F326B-70C5-FE4B-AAAE-4CD0F567A6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A73783-ADEA-DD4F-9377-E02E634463D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412557-99AE-DA4D-8D29-0E1CE6DE2A6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5A08E5-18A3-F54B-BAEA-DB424A2BF948}"/>
              </a:ext>
            </a:extLst>
          </p:cNvPr>
          <p:cNvSpPr>
            <a:spLocks noGrp="1"/>
          </p:cNvSpPr>
          <p:nvPr>
            <p:ph type="dt" sz="half" idx="10"/>
          </p:nvPr>
        </p:nvSpPr>
        <p:spPr/>
        <p:txBody>
          <a:bodyPr/>
          <a:lstStyle/>
          <a:p>
            <a:fld id="{5CCF9DE1-504C-D84F-9BCF-77740A4D852D}" type="datetimeFigureOut">
              <a:rPr lang="en-US" smtClean="0"/>
              <a:t>9/29/25</a:t>
            </a:fld>
            <a:endParaRPr lang="en-US"/>
          </a:p>
        </p:txBody>
      </p:sp>
      <p:sp>
        <p:nvSpPr>
          <p:cNvPr id="6" name="Footer Placeholder 5">
            <a:extLst>
              <a:ext uri="{FF2B5EF4-FFF2-40B4-BE49-F238E27FC236}">
                <a16:creationId xmlns:a16="http://schemas.microsoft.com/office/drawing/2014/main" id="{A6196845-4B30-0243-9FCE-CE175D711E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5A565A-D015-3A45-989F-832103F58F96}"/>
              </a:ext>
            </a:extLst>
          </p:cNvPr>
          <p:cNvSpPr>
            <a:spLocks noGrp="1"/>
          </p:cNvSpPr>
          <p:nvPr>
            <p:ph type="sldNum" sz="quarter" idx="12"/>
          </p:nvPr>
        </p:nvSpPr>
        <p:spPr/>
        <p:txBody>
          <a:bodyPr/>
          <a:lstStyle/>
          <a:p>
            <a:fld id="{F24A9671-D17E-D84D-807D-0733510DD219}" type="slidenum">
              <a:rPr lang="en-US" smtClean="0"/>
              <a:t>‹#›</a:t>
            </a:fld>
            <a:endParaRPr lang="en-US"/>
          </a:p>
        </p:txBody>
      </p:sp>
    </p:spTree>
    <p:extLst>
      <p:ext uri="{BB962C8B-B14F-4D97-AF65-F5344CB8AC3E}">
        <p14:creationId xmlns:p14="http://schemas.microsoft.com/office/powerpoint/2010/main" val="97207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E62A9-4EC9-BD40-96CF-8BF384EADC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54E901-BF4D-1B45-B5DA-DC8748EF79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A00F10C-2992-F245-BE39-188F98B1A0D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CA2676-FC99-1E4C-9CE5-FFE1A8B1A6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5ECCD74-0D5C-B34B-B2B5-F20321731B9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E53B37-3FC9-014C-86B6-5065DFD80633}"/>
              </a:ext>
            </a:extLst>
          </p:cNvPr>
          <p:cNvSpPr>
            <a:spLocks noGrp="1"/>
          </p:cNvSpPr>
          <p:nvPr>
            <p:ph type="dt" sz="half" idx="10"/>
          </p:nvPr>
        </p:nvSpPr>
        <p:spPr/>
        <p:txBody>
          <a:bodyPr/>
          <a:lstStyle/>
          <a:p>
            <a:fld id="{5CCF9DE1-504C-D84F-9BCF-77740A4D852D}" type="datetimeFigureOut">
              <a:rPr lang="en-US" smtClean="0"/>
              <a:t>9/29/25</a:t>
            </a:fld>
            <a:endParaRPr lang="en-US"/>
          </a:p>
        </p:txBody>
      </p:sp>
      <p:sp>
        <p:nvSpPr>
          <p:cNvPr id="8" name="Footer Placeholder 7">
            <a:extLst>
              <a:ext uri="{FF2B5EF4-FFF2-40B4-BE49-F238E27FC236}">
                <a16:creationId xmlns:a16="http://schemas.microsoft.com/office/drawing/2014/main" id="{689D9244-0397-0040-8E27-6EF1FE8B395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915D19-855F-DB40-ADD7-3CFE2CC2EEB8}"/>
              </a:ext>
            </a:extLst>
          </p:cNvPr>
          <p:cNvSpPr>
            <a:spLocks noGrp="1"/>
          </p:cNvSpPr>
          <p:nvPr>
            <p:ph type="sldNum" sz="quarter" idx="12"/>
          </p:nvPr>
        </p:nvSpPr>
        <p:spPr/>
        <p:txBody>
          <a:bodyPr/>
          <a:lstStyle/>
          <a:p>
            <a:fld id="{F24A9671-D17E-D84D-807D-0733510DD219}" type="slidenum">
              <a:rPr lang="en-US" smtClean="0"/>
              <a:t>‹#›</a:t>
            </a:fld>
            <a:endParaRPr lang="en-US"/>
          </a:p>
        </p:txBody>
      </p:sp>
    </p:spTree>
    <p:extLst>
      <p:ext uri="{BB962C8B-B14F-4D97-AF65-F5344CB8AC3E}">
        <p14:creationId xmlns:p14="http://schemas.microsoft.com/office/powerpoint/2010/main" val="1277594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B6408-A186-6546-994F-B7430ABE6AF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7E3F58-57E6-2F40-BE5D-EC82CAB9464A}"/>
              </a:ext>
            </a:extLst>
          </p:cNvPr>
          <p:cNvSpPr>
            <a:spLocks noGrp="1"/>
          </p:cNvSpPr>
          <p:nvPr>
            <p:ph type="dt" sz="half" idx="10"/>
          </p:nvPr>
        </p:nvSpPr>
        <p:spPr/>
        <p:txBody>
          <a:bodyPr/>
          <a:lstStyle/>
          <a:p>
            <a:fld id="{5CCF9DE1-504C-D84F-9BCF-77740A4D852D}" type="datetimeFigureOut">
              <a:rPr lang="en-US" smtClean="0"/>
              <a:t>9/29/25</a:t>
            </a:fld>
            <a:endParaRPr lang="en-US"/>
          </a:p>
        </p:txBody>
      </p:sp>
      <p:sp>
        <p:nvSpPr>
          <p:cNvPr id="4" name="Footer Placeholder 3">
            <a:extLst>
              <a:ext uri="{FF2B5EF4-FFF2-40B4-BE49-F238E27FC236}">
                <a16:creationId xmlns:a16="http://schemas.microsoft.com/office/drawing/2014/main" id="{61BC7265-992F-1A44-AA00-FD6AE96F81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D2D154-FBF8-BE4D-8069-70369A146F0E}"/>
              </a:ext>
            </a:extLst>
          </p:cNvPr>
          <p:cNvSpPr>
            <a:spLocks noGrp="1"/>
          </p:cNvSpPr>
          <p:nvPr>
            <p:ph type="sldNum" sz="quarter" idx="12"/>
          </p:nvPr>
        </p:nvSpPr>
        <p:spPr/>
        <p:txBody>
          <a:bodyPr/>
          <a:lstStyle/>
          <a:p>
            <a:fld id="{F24A9671-D17E-D84D-807D-0733510DD219}" type="slidenum">
              <a:rPr lang="en-US" smtClean="0"/>
              <a:t>‹#›</a:t>
            </a:fld>
            <a:endParaRPr lang="en-US"/>
          </a:p>
        </p:txBody>
      </p:sp>
    </p:spTree>
    <p:extLst>
      <p:ext uri="{BB962C8B-B14F-4D97-AF65-F5344CB8AC3E}">
        <p14:creationId xmlns:p14="http://schemas.microsoft.com/office/powerpoint/2010/main" val="3700331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6DC933-CCED-FD4D-A07A-B4BCCB74BB6D}"/>
              </a:ext>
            </a:extLst>
          </p:cNvPr>
          <p:cNvSpPr>
            <a:spLocks noGrp="1"/>
          </p:cNvSpPr>
          <p:nvPr>
            <p:ph type="dt" sz="half" idx="10"/>
          </p:nvPr>
        </p:nvSpPr>
        <p:spPr/>
        <p:txBody>
          <a:bodyPr/>
          <a:lstStyle/>
          <a:p>
            <a:fld id="{5CCF9DE1-504C-D84F-9BCF-77740A4D852D}" type="datetimeFigureOut">
              <a:rPr lang="en-US" smtClean="0"/>
              <a:t>9/29/25</a:t>
            </a:fld>
            <a:endParaRPr lang="en-US"/>
          </a:p>
        </p:txBody>
      </p:sp>
      <p:sp>
        <p:nvSpPr>
          <p:cNvPr id="3" name="Footer Placeholder 2">
            <a:extLst>
              <a:ext uri="{FF2B5EF4-FFF2-40B4-BE49-F238E27FC236}">
                <a16:creationId xmlns:a16="http://schemas.microsoft.com/office/drawing/2014/main" id="{D22775F4-F1EC-AB4F-9596-AF76CE6C39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A742DB-9332-AF4D-8558-E5D7BBDC3FFF}"/>
              </a:ext>
            </a:extLst>
          </p:cNvPr>
          <p:cNvSpPr>
            <a:spLocks noGrp="1"/>
          </p:cNvSpPr>
          <p:nvPr>
            <p:ph type="sldNum" sz="quarter" idx="12"/>
          </p:nvPr>
        </p:nvSpPr>
        <p:spPr/>
        <p:txBody>
          <a:bodyPr/>
          <a:lstStyle/>
          <a:p>
            <a:fld id="{F24A9671-D17E-D84D-807D-0733510DD219}" type="slidenum">
              <a:rPr lang="en-US" smtClean="0"/>
              <a:t>‹#›</a:t>
            </a:fld>
            <a:endParaRPr lang="en-US"/>
          </a:p>
        </p:txBody>
      </p:sp>
    </p:spTree>
    <p:extLst>
      <p:ext uri="{BB962C8B-B14F-4D97-AF65-F5344CB8AC3E}">
        <p14:creationId xmlns:p14="http://schemas.microsoft.com/office/powerpoint/2010/main" val="1597595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DFDD-1518-FE44-9DF5-E986EF5D6B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7E7A5F1-4598-7347-998B-5287D2608C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5DADB2-FD6F-3445-8FF5-4ABDD5E576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E691B07-49A4-CA4D-A79B-144240B77296}"/>
              </a:ext>
            </a:extLst>
          </p:cNvPr>
          <p:cNvSpPr>
            <a:spLocks noGrp="1"/>
          </p:cNvSpPr>
          <p:nvPr>
            <p:ph type="dt" sz="half" idx="10"/>
          </p:nvPr>
        </p:nvSpPr>
        <p:spPr/>
        <p:txBody>
          <a:bodyPr/>
          <a:lstStyle/>
          <a:p>
            <a:fld id="{5CCF9DE1-504C-D84F-9BCF-77740A4D852D}" type="datetimeFigureOut">
              <a:rPr lang="en-US" smtClean="0"/>
              <a:t>9/29/25</a:t>
            </a:fld>
            <a:endParaRPr lang="en-US"/>
          </a:p>
        </p:txBody>
      </p:sp>
      <p:sp>
        <p:nvSpPr>
          <p:cNvPr id="6" name="Footer Placeholder 5">
            <a:extLst>
              <a:ext uri="{FF2B5EF4-FFF2-40B4-BE49-F238E27FC236}">
                <a16:creationId xmlns:a16="http://schemas.microsoft.com/office/drawing/2014/main" id="{D45CBF06-6A27-194E-A24C-9C0D73D2AB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1C4723-03C7-3C4D-AF47-B1269FB9713D}"/>
              </a:ext>
            </a:extLst>
          </p:cNvPr>
          <p:cNvSpPr>
            <a:spLocks noGrp="1"/>
          </p:cNvSpPr>
          <p:nvPr>
            <p:ph type="sldNum" sz="quarter" idx="12"/>
          </p:nvPr>
        </p:nvSpPr>
        <p:spPr/>
        <p:txBody>
          <a:bodyPr/>
          <a:lstStyle/>
          <a:p>
            <a:fld id="{F24A9671-D17E-D84D-807D-0733510DD219}" type="slidenum">
              <a:rPr lang="en-US" smtClean="0"/>
              <a:t>‹#›</a:t>
            </a:fld>
            <a:endParaRPr lang="en-US"/>
          </a:p>
        </p:txBody>
      </p:sp>
    </p:spTree>
    <p:extLst>
      <p:ext uri="{BB962C8B-B14F-4D97-AF65-F5344CB8AC3E}">
        <p14:creationId xmlns:p14="http://schemas.microsoft.com/office/powerpoint/2010/main" val="1829727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63633-7CC4-1E41-AA07-CFA2CA38D5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6CFF10-D881-9F4D-8341-2252C3DACA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3D8723-88FF-AA40-97B1-EB6E3A47F6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1817750-AEB2-154D-9B78-B13115D34B94}"/>
              </a:ext>
            </a:extLst>
          </p:cNvPr>
          <p:cNvSpPr>
            <a:spLocks noGrp="1"/>
          </p:cNvSpPr>
          <p:nvPr>
            <p:ph type="dt" sz="half" idx="10"/>
          </p:nvPr>
        </p:nvSpPr>
        <p:spPr/>
        <p:txBody>
          <a:bodyPr/>
          <a:lstStyle/>
          <a:p>
            <a:fld id="{5CCF9DE1-504C-D84F-9BCF-77740A4D852D}" type="datetimeFigureOut">
              <a:rPr lang="en-US" smtClean="0"/>
              <a:t>9/29/25</a:t>
            </a:fld>
            <a:endParaRPr lang="en-US"/>
          </a:p>
        </p:txBody>
      </p:sp>
      <p:sp>
        <p:nvSpPr>
          <p:cNvPr id="6" name="Footer Placeholder 5">
            <a:extLst>
              <a:ext uri="{FF2B5EF4-FFF2-40B4-BE49-F238E27FC236}">
                <a16:creationId xmlns:a16="http://schemas.microsoft.com/office/drawing/2014/main" id="{6586003B-A9ED-1D4E-A5C3-E53D4884EC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828CAF-B542-4348-82A9-DFCB0D9FA74D}"/>
              </a:ext>
            </a:extLst>
          </p:cNvPr>
          <p:cNvSpPr>
            <a:spLocks noGrp="1"/>
          </p:cNvSpPr>
          <p:nvPr>
            <p:ph type="sldNum" sz="quarter" idx="12"/>
          </p:nvPr>
        </p:nvSpPr>
        <p:spPr/>
        <p:txBody>
          <a:bodyPr/>
          <a:lstStyle/>
          <a:p>
            <a:fld id="{F24A9671-D17E-D84D-807D-0733510DD219}" type="slidenum">
              <a:rPr lang="en-US" smtClean="0"/>
              <a:t>‹#›</a:t>
            </a:fld>
            <a:endParaRPr lang="en-US"/>
          </a:p>
        </p:txBody>
      </p:sp>
    </p:spTree>
    <p:extLst>
      <p:ext uri="{BB962C8B-B14F-4D97-AF65-F5344CB8AC3E}">
        <p14:creationId xmlns:p14="http://schemas.microsoft.com/office/powerpoint/2010/main" val="3414748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008E99-7D4F-B346-9746-E3EFEFDC52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79DB4E-8130-6143-91C4-969DFBF65F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063D85-1DD5-B547-B88B-CF889D2CF1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CF9DE1-504C-D84F-9BCF-77740A4D852D}" type="datetimeFigureOut">
              <a:rPr lang="en-US" smtClean="0"/>
              <a:t>9/29/25</a:t>
            </a:fld>
            <a:endParaRPr lang="en-US"/>
          </a:p>
        </p:txBody>
      </p:sp>
      <p:sp>
        <p:nvSpPr>
          <p:cNvPr id="5" name="Footer Placeholder 4">
            <a:extLst>
              <a:ext uri="{FF2B5EF4-FFF2-40B4-BE49-F238E27FC236}">
                <a16:creationId xmlns:a16="http://schemas.microsoft.com/office/drawing/2014/main" id="{43270E8D-2763-CD48-8DE8-08D1D0938B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18992C-B5D0-6040-8D80-2B45F954EF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4A9671-D17E-D84D-807D-0733510DD219}" type="slidenum">
              <a:rPr lang="en-US" smtClean="0"/>
              <a:t>‹#›</a:t>
            </a:fld>
            <a:endParaRPr lang="en-US"/>
          </a:p>
        </p:txBody>
      </p:sp>
    </p:spTree>
    <p:extLst>
      <p:ext uri="{BB962C8B-B14F-4D97-AF65-F5344CB8AC3E}">
        <p14:creationId xmlns:p14="http://schemas.microsoft.com/office/powerpoint/2010/main" val="1214249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26BDCA6B-3C9C-4213-A0D9-30BD5F0B07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8426302" cy="6858000"/>
          </a:xfrm>
          <a:custGeom>
            <a:avLst/>
            <a:gdLst>
              <a:gd name="connsiteX0" fmla="*/ 184095 w 8426302"/>
              <a:gd name="connsiteY0" fmla="*/ 6858000 h 6858000"/>
              <a:gd name="connsiteX1" fmla="*/ 8426302 w 8426302"/>
              <a:gd name="connsiteY1" fmla="*/ 6858000 h 6858000"/>
              <a:gd name="connsiteX2" fmla="*/ 8426302 w 8426302"/>
              <a:gd name="connsiteY2" fmla="*/ 0 h 6858000"/>
              <a:gd name="connsiteX3" fmla="*/ 2743435 w 8426302"/>
              <a:gd name="connsiteY3" fmla="*/ 0 h 6858000"/>
              <a:gd name="connsiteX4" fmla="*/ 2688451 w 8426302"/>
              <a:gd name="connsiteY4" fmla="*/ 37385 h 6858000"/>
              <a:gd name="connsiteX5" fmla="*/ 0 w 8426302"/>
              <a:gd name="connsiteY5" fmla="*/ 5321277 h 6858000"/>
              <a:gd name="connsiteX6" fmla="*/ 116943 w 8426302"/>
              <a:gd name="connsiteY6" fmla="*/ 65584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6302" h="6858000">
                <a:moveTo>
                  <a:pt x="184095" y="6858000"/>
                </a:moveTo>
                <a:lnTo>
                  <a:pt x="8426302" y="6858000"/>
                </a:lnTo>
                <a:lnTo>
                  <a:pt x="8426302" y="0"/>
                </a:lnTo>
                <a:lnTo>
                  <a:pt x="2743435" y="0"/>
                </a:lnTo>
                <a:lnTo>
                  <a:pt x="2688451" y="37385"/>
                </a:lnTo>
                <a:cubicBezTo>
                  <a:pt x="1058888" y="1225893"/>
                  <a:pt x="0" y="3149927"/>
                  <a:pt x="0" y="5321277"/>
                </a:cubicBezTo>
                <a:cubicBezTo>
                  <a:pt x="0" y="5744268"/>
                  <a:pt x="40184" y="6157873"/>
                  <a:pt x="116943" y="6558484"/>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FDA12F62-867F-4684-B28B-E085D09DCC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8174932" cy="6858000"/>
          </a:xfrm>
          <a:custGeom>
            <a:avLst/>
            <a:gdLst>
              <a:gd name="connsiteX0" fmla="*/ 190266 w 8174932"/>
              <a:gd name="connsiteY0" fmla="*/ 6858000 h 6858000"/>
              <a:gd name="connsiteX1" fmla="*/ 8174932 w 8174932"/>
              <a:gd name="connsiteY1" fmla="*/ 6858000 h 6858000"/>
              <a:gd name="connsiteX2" fmla="*/ 8174932 w 8174932"/>
              <a:gd name="connsiteY2" fmla="*/ 0 h 6858000"/>
              <a:gd name="connsiteX3" fmla="*/ 2944847 w 8174932"/>
              <a:gd name="connsiteY3" fmla="*/ 0 h 6858000"/>
              <a:gd name="connsiteX4" fmla="*/ 2646373 w 8174932"/>
              <a:gd name="connsiteY4" fmla="*/ 196447 h 6858000"/>
              <a:gd name="connsiteX5" fmla="*/ 0 w 8174932"/>
              <a:gd name="connsiteY5" fmla="*/ 5321277 h 6858000"/>
              <a:gd name="connsiteX6" fmla="*/ 112445 w 8174932"/>
              <a:gd name="connsiteY6" fmla="*/ 65108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74932" h="6858000">
                <a:moveTo>
                  <a:pt x="190266" y="6858000"/>
                </a:moveTo>
                <a:lnTo>
                  <a:pt x="8174932" y="6858000"/>
                </a:lnTo>
                <a:lnTo>
                  <a:pt x="8174932" y="0"/>
                </a:lnTo>
                <a:lnTo>
                  <a:pt x="2944847" y="0"/>
                </a:lnTo>
                <a:lnTo>
                  <a:pt x="2646373" y="196447"/>
                </a:lnTo>
                <a:cubicBezTo>
                  <a:pt x="1044779" y="1335395"/>
                  <a:pt x="0" y="3206327"/>
                  <a:pt x="0" y="5321277"/>
                </a:cubicBezTo>
                <a:cubicBezTo>
                  <a:pt x="0" y="5727999"/>
                  <a:pt x="38639" y="6125696"/>
                  <a:pt x="112445" y="6510898"/>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F346B38-6EF2-9D4E-8B0A-4B9983FF7372}"/>
              </a:ext>
            </a:extLst>
          </p:cNvPr>
          <p:cNvSpPr>
            <a:spLocks noGrp="1"/>
          </p:cNvSpPr>
          <p:nvPr>
            <p:ph type="ctrTitle"/>
          </p:nvPr>
        </p:nvSpPr>
        <p:spPr>
          <a:xfrm>
            <a:off x="804672" y="234110"/>
            <a:ext cx="5936370" cy="3466213"/>
          </a:xfrm>
        </p:spPr>
        <p:txBody>
          <a:bodyPr anchor="b">
            <a:normAutofit/>
          </a:bodyPr>
          <a:lstStyle/>
          <a:p>
            <a:pPr algn="l"/>
            <a:r>
              <a:rPr lang="en-US" sz="7200" dirty="0">
                <a:solidFill>
                  <a:srgbClr val="FFFFFF"/>
                </a:solidFill>
              </a:rPr>
              <a:t>Tradition and Change in Early Confucianism</a:t>
            </a:r>
          </a:p>
        </p:txBody>
      </p:sp>
      <p:sp>
        <p:nvSpPr>
          <p:cNvPr id="3" name="Subtitle 2">
            <a:extLst>
              <a:ext uri="{FF2B5EF4-FFF2-40B4-BE49-F238E27FC236}">
                <a16:creationId xmlns:a16="http://schemas.microsoft.com/office/drawing/2014/main" id="{F0632683-9D31-8944-B598-5C78564AFD8B}"/>
              </a:ext>
            </a:extLst>
          </p:cNvPr>
          <p:cNvSpPr>
            <a:spLocks noGrp="1"/>
          </p:cNvSpPr>
          <p:nvPr>
            <p:ph type="subTitle" idx="1"/>
          </p:nvPr>
        </p:nvSpPr>
        <p:spPr>
          <a:xfrm>
            <a:off x="804672" y="4180354"/>
            <a:ext cx="5649289" cy="1279978"/>
          </a:xfrm>
        </p:spPr>
        <p:txBody>
          <a:bodyPr anchor="t">
            <a:normAutofit/>
          </a:bodyPr>
          <a:lstStyle/>
          <a:p>
            <a:pPr algn="l"/>
            <a:r>
              <a:rPr lang="en-US" dirty="0">
                <a:solidFill>
                  <a:srgbClr val="FFFFFF"/>
                </a:solidFill>
              </a:rPr>
              <a:t>Phil 210, Fall 2025</a:t>
            </a:r>
          </a:p>
        </p:txBody>
      </p:sp>
    </p:spTree>
    <p:extLst>
      <p:ext uri="{BB962C8B-B14F-4D97-AF65-F5344CB8AC3E}">
        <p14:creationId xmlns:p14="http://schemas.microsoft.com/office/powerpoint/2010/main" val="298689983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a:extLst>
            <a:ext uri="{FF2B5EF4-FFF2-40B4-BE49-F238E27FC236}">
              <a16:creationId xmlns:a16="http://schemas.microsoft.com/office/drawing/2014/main" id="{F3D7AF02-A19E-6981-FB52-03AF83B53C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B618CB-C98F-30CA-29B2-AFE76356FE04}"/>
              </a:ext>
            </a:extLst>
          </p:cNvPr>
          <p:cNvSpPr>
            <a:spLocks noGrp="1"/>
          </p:cNvSpPr>
          <p:nvPr>
            <p:ph type="title"/>
          </p:nvPr>
        </p:nvSpPr>
        <p:spPr>
          <a:xfrm>
            <a:off x="5939645" y="420130"/>
            <a:ext cx="5609219" cy="1325563"/>
          </a:xfrm>
        </p:spPr>
        <p:txBody>
          <a:bodyPr vert="horz" lIns="91440" tIns="45720" rIns="91440" bIns="45720" rtlCol="0" anchor="ctr">
            <a:normAutofit/>
          </a:bodyPr>
          <a:lstStyle/>
          <a:p>
            <a:r>
              <a:rPr lang="en-US" dirty="0" err="1"/>
              <a:t>Kongzi</a:t>
            </a:r>
            <a:r>
              <a:rPr lang="en-US" dirty="0"/>
              <a:t> /</a:t>
            </a:r>
            <a:r>
              <a:rPr lang="en-US" i="1" dirty="0"/>
              <a:t>Analects</a:t>
            </a:r>
            <a:r>
              <a:rPr lang="en-US" dirty="0"/>
              <a:t>:</a:t>
            </a:r>
            <a:br>
              <a:rPr lang="en-US" dirty="0"/>
            </a:br>
            <a:r>
              <a:rPr lang="en-US" dirty="0"/>
              <a:t>Filial Piety (</a:t>
            </a:r>
            <a:r>
              <a:rPr lang="en-US" i="1" dirty="0"/>
              <a:t>Xiao</a:t>
            </a:r>
            <a:r>
              <a:rPr lang="en-US" dirty="0"/>
              <a:t> </a:t>
            </a:r>
            <a:r>
              <a:rPr lang="en-US" dirty="0" err="1"/>
              <a:t>孝</a:t>
            </a:r>
            <a:r>
              <a:rPr lang="en-US" dirty="0"/>
              <a:t>)</a:t>
            </a:r>
            <a:endParaRPr lang="en-US" i="1" dirty="0"/>
          </a:p>
        </p:txBody>
      </p:sp>
      <p:sp>
        <p:nvSpPr>
          <p:cNvPr id="21" name="Freeform: Shape 20">
            <a:extLst>
              <a:ext uri="{FF2B5EF4-FFF2-40B4-BE49-F238E27FC236}">
                <a16:creationId xmlns:a16="http://schemas.microsoft.com/office/drawing/2014/main" id="{119F79D3-00A2-5BB5-6C9C-A2C87A7C4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7" descr="A picture containing text, clipart&#10;&#10;Description automatically generated">
            <a:extLst>
              <a:ext uri="{FF2B5EF4-FFF2-40B4-BE49-F238E27FC236}">
                <a16:creationId xmlns:a16="http://schemas.microsoft.com/office/drawing/2014/main" id="{B3F4F9AB-C502-3127-9A53-99FDD9C99AEC}"/>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8177" r="9476" b="-1"/>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4" name="Content Placeholder 3">
            <a:extLst>
              <a:ext uri="{FF2B5EF4-FFF2-40B4-BE49-F238E27FC236}">
                <a16:creationId xmlns:a16="http://schemas.microsoft.com/office/drawing/2014/main" id="{FBC3CDDE-99CD-F215-2205-642756834CB0}"/>
              </a:ext>
            </a:extLst>
          </p:cNvPr>
          <p:cNvSpPr>
            <a:spLocks noGrp="1"/>
          </p:cNvSpPr>
          <p:nvPr>
            <p:ph sz="half" idx="2"/>
          </p:nvPr>
        </p:nvSpPr>
        <p:spPr>
          <a:xfrm>
            <a:off x="5832389" y="2038865"/>
            <a:ext cx="6042454" cy="4534929"/>
          </a:xfrm>
        </p:spPr>
        <p:txBody>
          <a:bodyPr vert="horz" lIns="91440" tIns="45720" rIns="91440" bIns="45720" rtlCol="0" anchor="t">
            <a:normAutofit lnSpcReduction="10000"/>
          </a:bodyPr>
          <a:lstStyle/>
          <a:p>
            <a:r>
              <a:rPr lang="en-US" sz="1900" dirty="0">
                <a:effectLst/>
                <a:latin typeface="Calibri" panose="020F0502020204030204" pitchFamily="34" charset="0"/>
              </a:rPr>
              <a:t>2:5. Meng </a:t>
            </a:r>
            <a:r>
              <a:rPr lang="en-US" sz="1900" dirty="0" err="1">
                <a:effectLst/>
                <a:latin typeface="Calibri" panose="020F0502020204030204" pitchFamily="34" charset="0"/>
              </a:rPr>
              <a:t>Yizi</a:t>
            </a:r>
            <a:r>
              <a:rPr lang="en-US" sz="1900" dirty="0">
                <a:effectLst/>
                <a:latin typeface="Calibri" panose="020F0502020204030204" pitchFamily="34" charset="0"/>
              </a:rPr>
              <a:t> asked about filiality. The Master said, </a:t>
            </a:r>
            <a:r>
              <a:rPr lang="en-US" sz="1900" dirty="0">
                <a:effectLst/>
                <a:highlight>
                  <a:srgbClr val="800080"/>
                </a:highlight>
                <a:latin typeface="Calibri" panose="020F0502020204030204" pitchFamily="34" charset="0"/>
              </a:rPr>
              <a:t>Never disobey</a:t>
            </a:r>
            <a:r>
              <a:rPr lang="en-US" sz="1900" dirty="0">
                <a:effectLst/>
                <a:latin typeface="Calibri" panose="020F0502020204030204" pitchFamily="34" charset="0"/>
              </a:rPr>
              <a:t>. </a:t>
            </a:r>
            <a:endParaRPr lang="en-US" sz="1900" dirty="0"/>
          </a:p>
          <a:p>
            <a:r>
              <a:rPr lang="en-US" sz="1900" dirty="0">
                <a:effectLst/>
                <a:latin typeface="Calibri" panose="020F0502020204030204" pitchFamily="34" charset="0"/>
              </a:rPr>
              <a:t>[…Later,] Fan Chi said, What does that mean? The Master said, When they are alive, serve them with propriety; when they are dead, inter them with propriety, and sacrifice to them with propriety. </a:t>
            </a:r>
          </a:p>
          <a:p>
            <a:r>
              <a:rPr lang="en-US" sz="1900" dirty="0">
                <a:effectLst/>
                <a:latin typeface="Calibri" panose="020F0502020204030204" pitchFamily="34" charset="0"/>
              </a:rPr>
              <a:t>2:7. Zi You asked about filiality. The Master said, The filiality of the present day: it is merely what one might call being able to provide nourishment. But if we consider the dogs and horses, they all get their nourishment. If there is no respect, where is the difference? </a:t>
            </a:r>
          </a:p>
          <a:p>
            <a:r>
              <a:rPr lang="en-US" sz="1900" dirty="0">
                <a:effectLst/>
                <a:latin typeface="Calibri" panose="020F0502020204030204" pitchFamily="34" charset="0"/>
              </a:rPr>
              <a:t>4.18 The Master said, In serving your parents you may gently remonstrate with them. However, once it becomes apparent that they have not taken your criticism to heart you should be respectful and not oppose them, and follow their lead diligently without resentment. </a:t>
            </a:r>
            <a:endParaRPr lang="en-US" sz="1900" dirty="0"/>
          </a:p>
          <a:p>
            <a:pPr marL="0"/>
            <a:endParaRPr lang="en-US" sz="1800" dirty="0"/>
          </a:p>
        </p:txBody>
      </p:sp>
    </p:spTree>
    <p:extLst>
      <p:ext uri="{BB962C8B-B14F-4D97-AF65-F5344CB8AC3E}">
        <p14:creationId xmlns:p14="http://schemas.microsoft.com/office/powerpoint/2010/main" val="3257049247"/>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a:extLst>
            <a:ext uri="{FF2B5EF4-FFF2-40B4-BE49-F238E27FC236}">
              <a16:creationId xmlns:a16="http://schemas.microsoft.com/office/drawing/2014/main" id="{8446D845-6ECE-F233-7E70-0E3DB17DDC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BB4F0F-9885-529A-5E8F-994E389EE704}"/>
              </a:ext>
            </a:extLst>
          </p:cNvPr>
          <p:cNvSpPr>
            <a:spLocks noGrp="1"/>
          </p:cNvSpPr>
          <p:nvPr>
            <p:ph type="title"/>
          </p:nvPr>
        </p:nvSpPr>
        <p:spPr>
          <a:xfrm>
            <a:off x="5939645" y="420130"/>
            <a:ext cx="5609219" cy="1325563"/>
          </a:xfrm>
        </p:spPr>
        <p:txBody>
          <a:bodyPr vert="horz" lIns="91440" tIns="45720" rIns="91440" bIns="45720" rtlCol="0" anchor="ctr">
            <a:normAutofit/>
          </a:bodyPr>
          <a:lstStyle/>
          <a:p>
            <a:r>
              <a:rPr lang="en-US" dirty="0" err="1"/>
              <a:t>Kongzi</a:t>
            </a:r>
            <a:r>
              <a:rPr lang="en-US" dirty="0"/>
              <a:t> /</a:t>
            </a:r>
            <a:r>
              <a:rPr lang="en-US" i="1" dirty="0"/>
              <a:t>Analects</a:t>
            </a:r>
            <a:r>
              <a:rPr lang="en-US" dirty="0"/>
              <a:t>:</a:t>
            </a:r>
            <a:br>
              <a:rPr lang="en-US" dirty="0"/>
            </a:br>
            <a:r>
              <a:rPr lang="en-US" dirty="0"/>
              <a:t>Filial Piety (</a:t>
            </a:r>
            <a:r>
              <a:rPr lang="en-US" i="1" dirty="0"/>
              <a:t>Xiao</a:t>
            </a:r>
            <a:r>
              <a:rPr lang="en-US" dirty="0"/>
              <a:t> </a:t>
            </a:r>
            <a:r>
              <a:rPr lang="en-US" dirty="0" err="1"/>
              <a:t>孝</a:t>
            </a:r>
            <a:r>
              <a:rPr lang="en-US" dirty="0"/>
              <a:t>)</a:t>
            </a:r>
            <a:endParaRPr lang="en-US" i="1" dirty="0"/>
          </a:p>
        </p:txBody>
      </p:sp>
      <p:sp>
        <p:nvSpPr>
          <p:cNvPr id="21" name="Freeform: Shape 20">
            <a:extLst>
              <a:ext uri="{FF2B5EF4-FFF2-40B4-BE49-F238E27FC236}">
                <a16:creationId xmlns:a16="http://schemas.microsoft.com/office/drawing/2014/main" id="{8D702CD1-5C07-EB17-0473-00601A001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7" descr="A picture containing text, clipart&#10;&#10;Description automatically generated">
            <a:extLst>
              <a:ext uri="{FF2B5EF4-FFF2-40B4-BE49-F238E27FC236}">
                <a16:creationId xmlns:a16="http://schemas.microsoft.com/office/drawing/2014/main" id="{8120E634-FA75-5767-B023-BF61CE07067E}"/>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8177" r="9476" b="-1"/>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4" name="Content Placeholder 3">
            <a:extLst>
              <a:ext uri="{FF2B5EF4-FFF2-40B4-BE49-F238E27FC236}">
                <a16:creationId xmlns:a16="http://schemas.microsoft.com/office/drawing/2014/main" id="{8B047EC4-9AD2-CA1D-997E-5B98A271BFF2}"/>
              </a:ext>
            </a:extLst>
          </p:cNvPr>
          <p:cNvSpPr>
            <a:spLocks noGrp="1"/>
          </p:cNvSpPr>
          <p:nvPr>
            <p:ph sz="half" idx="2"/>
          </p:nvPr>
        </p:nvSpPr>
        <p:spPr>
          <a:xfrm>
            <a:off x="5832389" y="2038865"/>
            <a:ext cx="6042454" cy="4534929"/>
          </a:xfrm>
        </p:spPr>
        <p:txBody>
          <a:bodyPr vert="horz" lIns="91440" tIns="45720" rIns="91440" bIns="45720" rtlCol="0" anchor="t">
            <a:normAutofit lnSpcReduction="10000"/>
          </a:bodyPr>
          <a:lstStyle/>
          <a:p>
            <a:r>
              <a:rPr lang="en-US" sz="1900" dirty="0">
                <a:effectLst/>
                <a:latin typeface="Calibri" panose="020F0502020204030204" pitchFamily="34" charset="0"/>
              </a:rPr>
              <a:t>2:5. Meng </a:t>
            </a:r>
            <a:r>
              <a:rPr lang="en-US" sz="1900" dirty="0" err="1">
                <a:effectLst/>
                <a:latin typeface="Calibri" panose="020F0502020204030204" pitchFamily="34" charset="0"/>
              </a:rPr>
              <a:t>Yizi</a:t>
            </a:r>
            <a:r>
              <a:rPr lang="en-US" sz="1900" dirty="0">
                <a:effectLst/>
                <a:latin typeface="Calibri" panose="020F0502020204030204" pitchFamily="34" charset="0"/>
              </a:rPr>
              <a:t> asked about filiality. The Master said, Never disobey. </a:t>
            </a:r>
            <a:endParaRPr lang="en-US" sz="1900" dirty="0"/>
          </a:p>
          <a:p>
            <a:r>
              <a:rPr lang="en-US" sz="1900" dirty="0">
                <a:effectLst/>
                <a:latin typeface="Calibri" panose="020F0502020204030204" pitchFamily="34" charset="0"/>
              </a:rPr>
              <a:t>[…Later,] Fan Chi said, What does that mean? The Master said, When they are alive, </a:t>
            </a:r>
            <a:r>
              <a:rPr lang="en-US" sz="1900" dirty="0">
                <a:effectLst/>
                <a:highlight>
                  <a:srgbClr val="800080"/>
                </a:highlight>
                <a:latin typeface="Calibri" panose="020F0502020204030204" pitchFamily="34" charset="0"/>
              </a:rPr>
              <a:t>serve them with propriety</a:t>
            </a:r>
            <a:r>
              <a:rPr lang="en-US" sz="1900" dirty="0">
                <a:effectLst/>
                <a:latin typeface="Calibri" panose="020F0502020204030204" pitchFamily="34" charset="0"/>
              </a:rPr>
              <a:t>; when they are dead, inter them with propriety, and sacrifice to them with propriety. </a:t>
            </a:r>
          </a:p>
          <a:p>
            <a:r>
              <a:rPr lang="en-US" sz="1900" dirty="0">
                <a:effectLst/>
                <a:latin typeface="Calibri" panose="020F0502020204030204" pitchFamily="34" charset="0"/>
              </a:rPr>
              <a:t>2:7. Zi You asked about filiality. The Master said, The filiality of the present day: it is merely what one might call being able to provide nourishment. But if we consider the dogs and horses, they all get their nourishment. If there is no respect, where is the difference? </a:t>
            </a:r>
          </a:p>
          <a:p>
            <a:r>
              <a:rPr lang="en-US" sz="1900" dirty="0">
                <a:effectLst/>
                <a:latin typeface="Calibri" panose="020F0502020204030204" pitchFamily="34" charset="0"/>
              </a:rPr>
              <a:t>4.18 The Master said, In serving your parents you may gently remonstrate with them. However, once it becomes apparent that they have not taken your criticism to heart you should be respectful and not oppose them, and follow their lead diligently without resentment. </a:t>
            </a:r>
            <a:endParaRPr lang="en-US" sz="1900" dirty="0"/>
          </a:p>
          <a:p>
            <a:pPr marL="0"/>
            <a:endParaRPr lang="en-US" sz="1800" dirty="0"/>
          </a:p>
        </p:txBody>
      </p:sp>
    </p:spTree>
    <p:extLst>
      <p:ext uri="{BB962C8B-B14F-4D97-AF65-F5344CB8AC3E}">
        <p14:creationId xmlns:p14="http://schemas.microsoft.com/office/powerpoint/2010/main" val="537057146"/>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a:extLst>
            <a:ext uri="{FF2B5EF4-FFF2-40B4-BE49-F238E27FC236}">
              <a16:creationId xmlns:a16="http://schemas.microsoft.com/office/drawing/2014/main" id="{E106D0A7-B0E6-ADC6-BBC1-17B0A7FBD1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7E2502-6C8C-A777-C8EC-7D5AD13A6BAF}"/>
              </a:ext>
            </a:extLst>
          </p:cNvPr>
          <p:cNvSpPr>
            <a:spLocks noGrp="1"/>
          </p:cNvSpPr>
          <p:nvPr>
            <p:ph type="title"/>
          </p:nvPr>
        </p:nvSpPr>
        <p:spPr>
          <a:xfrm>
            <a:off x="5939645" y="420130"/>
            <a:ext cx="5609219" cy="1325563"/>
          </a:xfrm>
        </p:spPr>
        <p:txBody>
          <a:bodyPr vert="horz" lIns="91440" tIns="45720" rIns="91440" bIns="45720" rtlCol="0" anchor="ctr">
            <a:normAutofit/>
          </a:bodyPr>
          <a:lstStyle/>
          <a:p>
            <a:r>
              <a:rPr lang="en-US" dirty="0" err="1"/>
              <a:t>Kongzi</a:t>
            </a:r>
            <a:r>
              <a:rPr lang="en-US" dirty="0"/>
              <a:t> /</a:t>
            </a:r>
            <a:r>
              <a:rPr lang="en-US" i="1" dirty="0"/>
              <a:t>Analects</a:t>
            </a:r>
            <a:r>
              <a:rPr lang="en-US" dirty="0"/>
              <a:t>:</a:t>
            </a:r>
            <a:br>
              <a:rPr lang="en-US" dirty="0"/>
            </a:br>
            <a:r>
              <a:rPr lang="en-US" dirty="0"/>
              <a:t>Filial Piety (</a:t>
            </a:r>
            <a:r>
              <a:rPr lang="en-US" i="1" dirty="0"/>
              <a:t>Xiao</a:t>
            </a:r>
            <a:r>
              <a:rPr lang="en-US" dirty="0"/>
              <a:t> </a:t>
            </a:r>
            <a:r>
              <a:rPr lang="en-US" dirty="0" err="1"/>
              <a:t>孝</a:t>
            </a:r>
            <a:r>
              <a:rPr lang="en-US" dirty="0"/>
              <a:t>)</a:t>
            </a:r>
            <a:endParaRPr lang="en-US" i="1" dirty="0"/>
          </a:p>
        </p:txBody>
      </p:sp>
      <p:sp>
        <p:nvSpPr>
          <p:cNvPr id="21" name="Freeform: Shape 20">
            <a:extLst>
              <a:ext uri="{FF2B5EF4-FFF2-40B4-BE49-F238E27FC236}">
                <a16:creationId xmlns:a16="http://schemas.microsoft.com/office/drawing/2014/main" id="{7CCA8335-20C6-4338-D3EF-9A560565D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7" descr="A picture containing text, clipart&#10;&#10;Description automatically generated">
            <a:extLst>
              <a:ext uri="{FF2B5EF4-FFF2-40B4-BE49-F238E27FC236}">
                <a16:creationId xmlns:a16="http://schemas.microsoft.com/office/drawing/2014/main" id="{3D833789-6D87-B8BA-9687-793753A6A165}"/>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8177" r="9476" b="-1"/>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4" name="Content Placeholder 3">
            <a:extLst>
              <a:ext uri="{FF2B5EF4-FFF2-40B4-BE49-F238E27FC236}">
                <a16:creationId xmlns:a16="http://schemas.microsoft.com/office/drawing/2014/main" id="{D3703EE5-2B3B-9EED-D2A3-008025306A8D}"/>
              </a:ext>
            </a:extLst>
          </p:cNvPr>
          <p:cNvSpPr>
            <a:spLocks noGrp="1"/>
          </p:cNvSpPr>
          <p:nvPr>
            <p:ph sz="half" idx="2"/>
          </p:nvPr>
        </p:nvSpPr>
        <p:spPr>
          <a:xfrm>
            <a:off x="5832389" y="2038865"/>
            <a:ext cx="6042454" cy="4534929"/>
          </a:xfrm>
        </p:spPr>
        <p:txBody>
          <a:bodyPr vert="horz" lIns="91440" tIns="45720" rIns="91440" bIns="45720" rtlCol="0" anchor="t">
            <a:normAutofit lnSpcReduction="10000"/>
          </a:bodyPr>
          <a:lstStyle/>
          <a:p>
            <a:r>
              <a:rPr lang="en-US" sz="1900" dirty="0">
                <a:effectLst/>
                <a:latin typeface="Calibri" panose="020F0502020204030204" pitchFamily="34" charset="0"/>
              </a:rPr>
              <a:t>2:5. Meng </a:t>
            </a:r>
            <a:r>
              <a:rPr lang="en-US" sz="1900" dirty="0" err="1">
                <a:effectLst/>
                <a:latin typeface="Calibri" panose="020F0502020204030204" pitchFamily="34" charset="0"/>
              </a:rPr>
              <a:t>Yizi</a:t>
            </a:r>
            <a:r>
              <a:rPr lang="en-US" sz="1900" dirty="0">
                <a:effectLst/>
                <a:latin typeface="Calibri" panose="020F0502020204030204" pitchFamily="34" charset="0"/>
              </a:rPr>
              <a:t> asked about filiality. The Master said, Never disobey. </a:t>
            </a:r>
            <a:endParaRPr lang="en-US" sz="1900" dirty="0"/>
          </a:p>
          <a:p>
            <a:r>
              <a:rPr lang="en-US" sz="1900" dirty="0">
                <a:effectLst/>
                <a:latin typeface="Calibri" panose="020F0502020204030204" pitchFamily="34" charset="0"/>
              </a:rPr>
              <a:t>[…Later,] Fan Chi said, What does that mean? The Master said, When they are alive, serve them with propriety; when they are dead, inter them with propriety, and sacrifice to them with propriety. </a:t>
            </a:r>
          </a:p>
          <a:p>
            <a:r>
              <a:rPr lang="en-US" sz="1900" dirty="0">
                <a:effectLst/>
                <a:latin typeface="Calibri" panose="020F0502020204030204" pitchFamily="34" charset="0"/>
              </a:rPr>
              <a:t>2:7. Zi You asked about filiality. The Master said, The filiality of the present day: it is merely what one might call being able to provide nourishment. But if we consider the dogs and horses, they all get their nourishment. </a:t>
            </a:r>
            <a:r>
              <a:rPr lang="en-US" sz="1900" dirty="0">
                <a:effectLst/>
                <a:highlight>
                  <a:srgbClr val="800080"/>
                </a:highlight>
                <a:latin typeface="Calibri" panose="020F0502020204030204" pitchFamily="34" charset="0"/>
              </a:rPr>
              <a:t>If there is no respect</a:t>
            </a:r>
            <a:r>
              <a:rPr lang="en-US" sz="1900" dirty="0">
                <a:effectLst/>
                <a:latin typeface="Calibri" panose="020F0502020204030204" pitchFamily="34" charset="0"/>
              </a:rPr>
              <a:t>, where is the difference? </a:t>
            </a:r>
          </a:p>
          <a:p>
            <a:r>
              <a:rPr lang="en-US" sz="1900" dirty="0">
                <a:effectLst/>
                <a:latin typeface="Calibri" panose="020F0502020204030204" pitchFamily="34" charset="0"/>
              </a:rPr>
              <a:t>4.18 The Master said, In serving your parents you may gently remonstrate with them. However, once it becomes apparent that they have not taken your criticism to heart you should be respectful and not oppose them, and follow their lead diligently without resentment. </a:t>
            </a:r>
            <a:endParaRPr lang="en-US" sz="1900" dirty="0"/>
          </a:p>
          <a:p>
            <a:pPr marL="0"/>
            <a:endParaRPr lang="en-US" sz="1800" dirty="0"/>
          </a:p>
        </p:txBody>
      </p:sp>
    </p:spTree>
    <p:extLst>
      <p:ext uri="{BB962C8B-B14F-4D97-AF65-F5344CB8AC3E}">
        <p14:creationId xmlns:p14="http://schemas.microsoft.com/office/powerpoint/2010/main" val="190002852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a:extLst>
            <a:ext uri="{FF2B5EF4-FFF2-40B4-BE49-F238E27FC236}">
              <a16:creationId xmlns:a16="http://schemas.microsoft.com/office/drawing/2014/main" id="{C8F08579-AE87-FA69-A7DD-E51C16A50D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582D51-96A4-23B3-A822-28CBB1C0B43D}"/>
              </a:ext>
            </a:extLst>
          </p:cNvPr>
          <p:cNvSpPr>
            <a:spLocks noGrp="1"/>
          </p:cNvSpPr>
          <p:nvPr>
            <p:ph type="title"/>
          </p:nvPr>
        </p:nvSpPr>
        <p:spPr>
          <a:xfrm>
            <a:off x="5939645" y="420130"/>
            <a:ext cx="5609219" cy="1325563"/>
          </a:xfrm>
        </p:spPr>
        <p:txBody>
          <a:bodyPr vert="horz" lIns="91440" tIns="45720" rIns="91440" bIns="45720" rtlCol="0" anchor="ctr">
            <a:normAutofit/>
          </a:bodyPr>
          <a:lstStyle/>
          <a:p>
            <a:r>
              <a:rPr lang="en-US" dirty="0" err="1"/>
              <a:t>Kongzi</a:t>
            </a:r>
            <a:r>
              <a:rPr lang="en-US" dirty="0"/>
              <a:t> /</a:t>
            </a:r>
            <a:r>
              <a:rPr lang="en-US" i="1" dirty="0"/>
              <a:t>Analects</a:t>
            </a:r>
            <a:r>
              <a:rPr lang="en-US" dirty="0"/>
              <a:t>:</a:t>
            </a:r>
            <a:br>
              <a:rPr lang="en-US" dirty="0"/>
            </a:br>
            <a:r>
              <a:rPr lang="en-US" dirty="0"/>
              <a:t>Filial Piety (</a:t>
            </a:r>
            <a:r>
              <a:rPr lang="en-US" i="1" dirty="0"/>
              <a:t>Xiao</a:t>
            </a:r>
            <a:r>
              <a:rPr lang="en-US" dirty="0"/>
              <a:t> </a:t>
            </a:r>
            <a:r>
              <a:rPr lang="en-US" dirty="0" err="1"/>
              <a:t>孝</a:t>
            </a:r>
            <a:r>
              <a:rPr lang="en-US" dirty="0"/>
              <a:t>)</a:t>
            </a:r>
            <a:endParaRPr lang="en-US" i="1" dirty="0"/>
          </a:p>
        </p:txBody>
      </p:sp>
      <p:sp>
        <p:nvSpPr>
          <p:cNvPr id="21" name="Freeform: Shape 20">
            <a:extLst>
              <a:ext uri="{FF2B5EF4-FFF2-40B4-BE49-F238E27FC236}">
                <a16:creationId xmlns:a16="http://schemas.microsoft.com/office/drawing/2014/main" id="{24CBE3B2-D2EF-2BF5-CCE4-015D9F9E33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7" descr="A picture containing text, clipart&#10;&#10;Description automatically generated">
            <a:extLst>
              <a:ext uri="{FF2B5EF4-FFF2-40B4-BE49-F238E27FC236}">
                <a16:creationId xmlns:a16="http://schemas.microsoft.com/office/drawing/2014/main" id="{2BE85BC1-3BA2-165C-30B4-C11AFB16EA0B}"/>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8177" r="9476" b="-1"/>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4" name="Content Placeholder 3">
            <a:extLst>
              <a:ext uri="{FF2B5EF4-FFF2-40B4-BE49-F238E27FC236}">
                <a16:creationId xmlns:a16="http://schemas.microsoft.com/office/drawing/2014/main" id="{82B452AC-04A6-45FC-A457-4183684259B3}"/>
              </a:ext>
            </a:extLst>
          </p:cNvPr>
          <p:cNvSpPr>
            <a:spLocks noGrp="1"/>
          </p:cNvSpPr>
          <p:nvPr>
            <p:ph sz="half" idx="2"/>
          </p:nvPr>
        </p:nvSpPr>
        <p:spPr>
          <a:xfrm>
            <a:off x="5832389" y="2038865"/>
            <a:ext cx="6042454" cy="4534929"/>
          </a:xfrm>
        </p:spPr>
        <p:txBody>
          <a:bodyPr vert="horz" lIns="91440" tIns="45720" rIns="91440" bIns="45720" rtlCol="0" anchor="t">
            <a:normAutofit lnSpcReduction="10000"/>
          </a:bodyPr>
          <a:lstStyle/>
          <a:p>
            <a:r>
              <a:rPr lang="en-US" sz="1900" dirty="0">
                <a:effectLst/>
                <a:latin typeface="Calibri" panose="020F0502020204030204" pitchFamily="34" charset="0"/>
              </a:rPr>
              <a:t>2:5. Meng </a:t>
            </a:r>
            <a:r>
              <a:rPr lang="en-US" sz="1900" dirty="0" err="1">
                <a:effectLst/>
                <a:latin typeface="Calibri" panose="020F0502020204030204" pitchFamily="34" charset="0"/>
              </a:rPr>
              <a:t>Yizi</a:t>
            </a:r>
            <a:r>
              <a:rPr lang="en-US" sz="1900" dirty="0">
                <a:effectLst/>
                <a:latin typeface="Calibri" panose="020F0502020204030204" pitchFamily="34" charset="0"/>
              </a:rPr>
              <a:t> asked about filiality. The Master said, Never disobey. </a:t>
            </a:r>
            <a:endParaRPr lang="en-US" sz="1900" dirty="0"/>
          </a:p>
          <a:p>
            <a:r>
              <a:rPr lang="en-US" sz="1900" dirty="0">
                <a:effectLst/>
                <a:latin typeface="Calibri" panose="020F0502020204030204" pitchFamily="34" charset="0"/>
              </a:rPr>
              <a:t>[…Later,] Fan Chi said, What does that mean? The Master said, When they are alive, serve them with propriety; when they are dead, inter them with propriety, and sacrifice to them with propriety. </a:t>
            </a:r>
          </a:p>
          <a:p>
            <a:r>
              <a:rPr lang="en-US" sz="1900" dirty="0">
                <a:effectLst/>
                <a:latin typeface="Calibri" panose="020F0502020204030204" pitchFamily="34" charset="0"/>
              </a:rPr>
              <a:t>2:7. Zi You asked about filiality. The Master said, The filiality of the present day: it is merely what one might call being able to provide nourishment. But if we consider the dogs and horses, they all get their nourishment. If there is no respect, where is the difference? </a:t>
            </a:r>
          </a:p>
          <a:p>
            <a:r>
              <a:rPr lang="en-US" sz="1900" dirty="0">
                <a:effectLst/>
                <a:latin typeface="Calibri" panose="020F0502020204030204" pitchFamily="34" charset="0"/>
              </a:rPr>
              <a:t>4.18 The Master said, In serving your parents you may </a:t>
            </a:r>
            <a:r>
              <a:rPr lang="en-US" sz="1900" dirty="0">
                <a:effectLst/>
                <a:highlight>
                  <a:srgbClr val="800080"/>
                </a:highlight>
                <a:latin typeface="Calibri" panose="020F0502020204030204" pitchFamily="34" charset="0"/>
              </a:rPr>
              <a:t>gently remonstrate with them</a:t>
            </a:r>
            <a:r>
              <a:rPr lang="en-US" sz="1900" dirty="0">
                <a:effectLst/>
                <a:latin typeface="Calibri" panose="020F0502020204030204" pitchFamily="34" charset="0"/>
              </a:rPr>
              <a:t>. However, once it becomes apparent that they have not taken your criticism to heart you should be respectful and not oppose them, and follow their lead diligently without resentment. </a:t>
            </a:r>
            <a:endParaRPr lang="en-US" sz="1900" dirty="0"/>
          </a:p>
          <a:p>
            <a:pPr marL="0"/>
            <a:endParaRPr lang="en-US" sz="1800" dirty="0"/>
          </a:p>
        </p:txBody>
      </p:sp>
    </p:spTree>
    <p:extLst>
      <p:ext uri="{BB962C8B-B14F-4D97-AF65-F5344CB8AC3E}">
        <p14:creationId xmlns:p14="http://schemas.microsoft.com/office/powerpoint/2010/main" val="1746507852"/>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9C8A1-26F4-DD46-B079-C60DD033E925}"/>
              </a:ext>
            </a:extLst>
          </p:cNvPr>
          <p:cNvSpPr>
            <a:spLocks noGrp="1"/>
          </p:cNvSpPr>
          <p:nvPr>
            <p:ph type="title"/>
          </p:nvPr>
        </p:nvSpPr>
        <p:spPr>
          <a:xfrm>
            <a:off x="5939646" y="420130"/>
            <a:ext cx="5314536" cy="1325563"/>
          </a:xfrm>
        </p:spPr>
        <p:txBody>
          <a:bodyPr vert="horz" lIns="91440" tIns="45720" rIns="91440" bIns="45720" rtlCol="0" anchor="ctr">
            <a:normAutofit/>
          </a:bodyPr>
          <a:lstStyle/>
          <a:p>
            <a:r>
              <a:rPr lang="en-US" dirty="0" err="1"/>
              <a:t>Kongzi</a:t>
            </a:r>
            <a:r>
              <a:rPr lang="en-US" dirty="0"/>
              <a:t> /</a:t>
            </a:r>
            <a:r>
              <a:rPr lang="en-US" i="1" dirty="0"/>
              <a:t>Analects</a:t>
            </a:r>
            <a:r>
              <a:rPr lang="en-US" dirty="0"/>
              <a:t>:</a:t>
            </a:r>
            <a:br>
              <a:rPr lang="en-US" dirty="0"/>
            </a:br>
            <a:r>
              <a:rPr lang="en-US" dirty="0"/>
              <a:t>Filial Piety (</a:t>
            </a:r>
            <a:r>
              <a:rPr lang="en-US" i="1" dirty="0"/>
              <a:t>Xiao</a:t>
            </a:r>
            <a:r>
              <a:rPr lang="en-US" dirty="0"/>
              <a:t> </a:t>
            </a:r>
            <a:r>
              <a:rPr lang="en-US" dirty="0" err="1"/>
              <a:t>孝</a:t>
            </a:r>
            <a:r>
              <a:rPr lang="en-US" dirty="0"/>
              <a:t>)</a:t>
            </a:r>
            <a:endParaRPr lang="en-US" i="1" dirty="0"/>
          </a:p>
        </p:txBody>
      </p:sp>
      <p:sp>
        <p:nvSpPr>
          <p:cNvPr id="21" name="Freeform: Shape 2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7" descr="A picture containing text, clipart&#10;&#10;Description automatically generated">
            <a:extLst>
              <a:ext uri="{FF2B5EF4-FFF2-40B4-BE49-F238E27FC236}">
                <a16:creationId xmlns:a16="http://schemas.microsoft.com/office/drawing/2014/main" id="{E2C37C92-4139-EEA3-82B5-6410C5954AD1}"/>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8177" r="9476" b="-1"/>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4" name="Content Placeholder 3">
            <a:extLst>
              <a:ext uri="{FF2B5EF4-FFF2-40B4-BE49-F238E27FC236}">
                <a16:creationId xmlns:a16="http://schemas.microsoft.com/office/drawing/2014/main" id="{84D16BA2-62C6-304E-B6C7-39E9DD5F7D31}"/>
              </a:ext>
            </a:extLst>
          </p:cNvPr>
          <p:cNvSpPr>
            <a:spLocks noGrp="1"/>
          </p:cNvSpPr>
          <p:nvPr>
            <p:ph sz="half" idx="2"/>
          </p:nvPr>
        </p:nvSpPr>
        <p:spPr>
          <a:xfrm>
            <a:off x="5832389" y="2279017"/>
            <a:ext cx="6042454" cy="4294777"/>
          </a:xfrm>
        </p:spPr>
        <p:txBody>
          <a:bodyPr vert="horz" lIns="91440" tIns="45720" rIns="91440" bIns="45720" rtlCol="0" anchor="t">
            <a:normAutofit/>
          </a:bodyPr>
          <a:lstStyle/>
          <a:p>
            <a:r>
              <a:rPr lang="en-US" sz="2000" dirty="0"/>
              <a:t>1.2 Master You said, …The exemplary person (</a:t>
            </a:r>
            <a:r>
              <a:rPr lang="en-US" sz="2000" i="1" dirty="0"/>
              <a:t>junzi</a:t>
            </a:r>
            <a:r>
              <a:rPr lang="en-US" sz="2000" dirty="0"/>
              <a:t> </a:t>
            </a:r>
            <a:r>
              <a:rPr lang="en-US" sz="2000" dirty="0" err="1"/>
              <a:t>君子</a:t>
            </a:r>
            <a:r>
              <a:rPr lang="en-US" sz="2000" dirty="0"/>
              <a:t>) applies himself to the roots. “Once the roots are firmly established, the Way will grow.” Might we not say that filial piety and respect for elders constitute the root of benevolence (</a:t>
            </a:r>
            <a:r>
              <a:rPr lang="en-US" sz="2000" i="1" dirty="0"/>
              <a:t>ren</a:t>
            </a:r>
            <a:r>
              <a:rPr lang="en-US" sz="2000" dirty="0"/>
              <a:t> </a:t>
            </a:r>
            <a:r>
              <a:rPr lang="en-US" sz="2000" dirty="0" err="1"/>
              <a:t>仁</a:t>
            </a:r>
            <a:r>
              <a:rPr lang="en-US" sz="2000" dirty="0"/>
              <a:t>)?</a:t>
            </a:r>
          </a:p>
          <a:p>
            <a:pPr marL="0"/>
            <a:endParaRPr lang="en-US" sz="1800" dirty="0"/>
          </a:p>
        </p:txBody>
      </p:sp>
    </p:spTree>
    <p:extLst>
      <p:ext uri="{BB962C8B-B14F-4D97-AF65-F5344CB8AC3E}">
        <p14:creationId xmlns:p14="http://schemas.microsoft.com/office/powerpoint/2010/main" val="3367809147"/>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9C8A1-26F4-DD46-B079-C60DD033E925}"/>
              </a:ext>
            </a:extLst>
          </p:cNvPr>
          <p:cNvSpPr>
            <a:spLocks noGrp="1"/>
          </p:cNvSpPr>
          <p:nvPr>
            <p:ph type="title"/>
          </p:nvPr>
        </p:nvSpPr>
        <p:spPr>
          <a:xfrm>
            <a:off x="5939646" y="420130"/>
            <a:ext cx="5314536" cy="1325563"/>
          </a:xfrm>
        </p:spPr>
        <p:txBody>
          <a:bodyPr vert="horz" lIns="91440" tIns="45720" rIns="91440" bIns="45720" rtlCol="0" anchor="ctr">
            <a:normAutofit/>
          </a:bodyPr>
          <a:lstStyle/>
          <a:p>
            <a:r>
              <a:rPr lang="en-US" dirty="0" err="1"/>
              <a:t>Kongzi</a:t>
            </a:r>
            <a:r>
              <a:rPr lang="en-US" dirty="0"/>
              <a:t> /</a:t>
            </a:r>
            <a:r>
              <a:rPr lang="en-US" i="1" dirty="0"/>
              <a:t>Analects</a:t>
            </a:r>
            <a:r>
              <a:rPr lang="en-US" dirty="0"/>
              <a:t>:</a:t>
            </a:r>
            <a:br>
              <a:rPr lang="en-US" dirty="0"/>
            </a:br>
            <a:r>
              <a:rPr lang="en-US" dirty="0"/>
              <a:t>Filial Piety (</a:t>
            </a:r>
            <a:r>
              <a:rPr lang="en-US" i="1" dirty="0"/>
              <a:t>Xiao</a:t>
            </a:r>
            <a:r>
              <a:rPr lang="en-US" dirty="0"/>
              <a:t> </a:t>
            </a:r>
            <a:r>
              <a:rPr lang="en-US" dirty="0" err="1"/>
              <a:t>孝</a:t>
            </a:r>
            <a:r>
              <a:rPr lang="en-US" dirty="0"/>
              <a:t>)</a:t>
            </a:r>
            <a:endParaRPr lang="en-US" i="1" dirty="0"/>
          </a:p>
        </p:txBody>
      </p:sp>
      <p:sp>
        <p:nvSpPr>
          <p:cNvPr id="21" name="Freeform: Shape 2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7" descr="A picture containing text, clipart&#10;&#10;Description automatically generated">
            <a:extLst>
              <a:ext uri="{FF2B5EF4-FFF2-40B4-BE49-F238E27FC236}">
                <a16:creationId xmlns:a16="http://schemas.microsoft.com/office/drawing/2014/main" id="{E2C37C92-4139-EEA3-82B5-6410C5954AD1}"/>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8177" r="9476" b="-1"/>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4" name="Content Placeholder 3">
            <a:extLst>
              <a:ext uri="{FF2B5EF4-FFF2-40B4-BE49-F238E27FC236}">
                <a16:creationId xmlns:a16="http://schemas.microsoft.com/office/drawing/2014/main" id="{84D16BA2-62C6-304E-B6C7-39E9DD5F7D31}"/>
              </a:ext>
            </a:extLst>
          </p:cNvPr>
          <p:cNvSpPr>
            <a:spLocks noGrp="1"/>
          </p:cNvSpPr>
          <p:nvPr>
            <p:ph sz="half" idx="2"/>
          </p:nvPr>
        </p:nvSpPr>
        <p:spPr>
          <a:xfrm>
            <a:off x="5832389" y="2279017"/>
            <a:ext cx="6042454" cy="4294777"/>
          </a:xfrm>
        </p:spPr>
        <p:txBody>
          <a:bodyPr vert="horz" lIns="91440" tIns="45720" rIns="91440" bIns="45720" rtlCol="0" anchor="t">
            <a:normAutofit/>
          </a:bodyPr>
          <a:lstStyle/>
          <a:p>
            <a:r>
              <a:rPr lang="en-US" sz="2000" dirty="0"/>
              <a:t>1.2 Master You said, …The exemplary person (</a:t>
            </a:r>
            <a:r>
              <a:rPr lang="en-US" sz="2000" i="1" dirty="0"/>
              <a:t>junzi</a:t>
            </a:r>
            <a:r>
              <a:rPr lang="en-US" sz="2000" dirty="0"/>
              <a:t> </a:t>
            </a:r>
            <a:r>
              <a:rPr lang="en-US" sz="2000" dirty="0" err="1"/>
              <a:t>君子</a:t>
            </a:r>
            <a:r>
              <a:rPr lang="en-US" sz="2000" dirty="0"/>
              <a:t>) applies himself to the roots. “Once the roots are firmly established, the Way will grow.” Might we not say that filial piety and respect for elders constitute the root of benevolence (</a:t>
            </a:r>
            <a:r>
              <a:rPr lang="en-US" sz="2000" i="1" dirty="0"/>
              <a:t>ren</a:t>
            </a:r>
            <a:r>
              <a:rPr lang="en-US" sz="2000" dirty="0"/>
              <a:t> </a:t>
            </a:r>
            <a:r>
              <a:rPr lang="en-US" sz="2000" dirty="0" err="1"/>
              <a:t>仁</a:t>
            </a:r>
            <a:r>
              <a:rPr lang="en-US" sz="2000" dirty="0"/>
              <a:t>)?</a:t>
            </a:r>
          </a:p>
          <a:p>
            <a:r>
              <a:rPr lang="en-US" sz="2000" dirty="0"/>
              <a:t>So, filial piety is:</a:t>
            </a:r>
          </a:p>
          <a:p>
            <a:pPr lvl="1"/>
            <a:r>
              <a:rPr lang="en-US" sz="2000" dirty="0"/>
              <a:t>A starting point for growth</a:t>
            </a:r>
          </a:p>
          <a:p>
            <a:pPr marL="0"/>
            <a:endParaRPr lang="en-US" sz="1800" dirty="0"/>
          </a:p>
        </p:txBody>
      </p:sp>
    </p:spTree>
    <p:extLst>
      <p:ext uri="{BB962C8B-B14F-4D97-AF65-F5344CB8AC3E}">
        <p14:creationId xmlns:p14="http://schemas.microsoft.com/office/powerpoint/2010/main" val="2200787620"/>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9C8A1-26F4-DD46-B079-C60DD033E925}"/>
              </a:ext>
            </a:extLst>
          </p:cNvPr>
          <p:cNvSpPr>
            <a:spLocks noGrp="1"/>
          </p:cNvSpPr>
          <p:nvPr>
            <p:ph type="title"/>
          </p:nvPr>
        </p:nvSpPr>
        <p:spPr>
          <a:xfrm>
            <a:off x="5939646" y="420130"/>
            <a:ext cx="5314536" cy="1325563"/>
          </a:xfrm>
        </p:spPr>
        <p:txBody>
          <a:bodyPr vert="horz" lIns="91440" tIns="45720" rIns="91440" bIns="45720" rtlCol="0" anchor="ctr">
            <a:normAutofit/>
          </a:bodyPr>
          <a:lstStyle/>
          <a:p>
            <a:r>
              <a:rPr lang="en-US" dirty="0" err="1"/>
              <a:t>Kongzi</a:t>
            </a:r>
            <a:r>
              <a:rPr lang="en-US" dirty="0"/>
              <a:t> /</a:t>
            </a:r>
            <a:r>
              <a:rPr lang="en-US" i="1" dirty="0"/>
              <a:t>Analects</a:t>
            </a:r>
            <a:r>
              <a:rPr lang="en-US" dirty="0"/>
              <a:t>:</a:t>
            </a:r>
            <a:br>
              <a:rPr lang="en-US" dirty="0"/>
            </a:br>
            <a:r>
              <a:rPr lang="en-US" dirty="0"/>
              <a:t>Filial Piety (</a:t>
            </a:r>
            <a:r>
              <a:rPr lang="en-US" i="1" dirty="0"/>
              <a:t>Xiao</a:t>
            </a:r>
            <a:r>
              <a:rPr lang="en-US" dirty="0"/>
              <a:t> </a:t>
            </a:r>
            <a:r>
              <a:rPr lang="en-US" dirty="0" err="1"/>
              <a:t>孝</a:t>
            </a:r>
            <a:r>
              <a:rPr lang="en-US" dirty="0"/>
              <a:t>)</a:t>
            </a:r>
            <a:endParaRPr lang="en-US" i="1" dirty="0"/>
          </a:p>
        </p:txBody>
      </p:sp>
      <p:sp>
        <p:nvSpPr>
          <p:cNvPr id="21" name="Freeform: Shape 2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7" descr="A picture containing text, clipart&#10;&#10;Description automatically generated">
            <a:extLst>
              <a:ext uri="{FF2B5EF4-FFF2-40B4-BE49-F238E27FC236}">
                <a16:creationId xmlns:a16="http://schemas.microsoft.com/office/drawing/2014/main" id="{E2C37C92-4139-EEA3-82B5-6410C5954AD1}"/>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8177" r="9476" b="-1"/>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4" name="Content Placeholder 3">
            <a:extLst>
              <a:ext uri="{FF2B5EF4-FFF2-40B4-BE49-F238E27FC236}">
                <a16:creationId xmlns:a16="http://schemas.microsoft.com/office/drawing/2014/main" id="{84D16BA2-62C6-304E-B6C7-39E9DD5F7D31}"/>
              </a:ext>
            </a:extLst>
          </p:cNvPr>
          <p:cNvSpPr>
            <a:spLocks noGrp="1"/>
          </p:cNvSpPr>
          <p:nvPr>
            <p:ph sz="half" idx="2"/>
          </p:nvPr>
        </p:nvSpPr>
        <p:spPr>
          <a:xfrm>
            <a:off x="5832389" y="2279017"/>
            <a:ext cx="6042454" cy="4294777"/>
          </a:xfrm>
        </p:spPr>
        <p:txBody>
          <a:bodyPr vert="horz" lIns="91440" tIns="45720" rIns="91440" bIns="45720" rtlCol="0" anchor="t">
            <a:normAutofit/>
          </a:bodyPr>
          <a:lstStyle/>
          <a:p>
            <a:r>
              <a:rPr lang="en-US" sz="2000" dirty="0"/>
              <a:t>1.2 Master You said, …The exemplary person (</a:t>
            </a:r>
            <a:r>
              <a:rPr lang="en-US" sz="2000" i="1" dirty="0"/>
              <a:t>junzi</a:t>
            </a:r>
            <a:r>
              <a:rPr lang="en-US" sz="2000" dirty="0"/>
              <a:t> </a:t>
            </a:r>
            <a:r>
              <a:rPr lang="en-US" sz="2000" dirty="0" err="1"/>
              <a:t>君子</a:t>
            </a:r>
            <a:r>
              <a:rPr lang="en-US" sz="2000" dirty="0"/>
              <a:t>) applies himself to the roots. “Once the roots are firmly established, the Way will grow.” Might we not say that filial piety and respect for elders constitute the root of benevolence (</a:t>
            </a:r>
            <a:r>
              <a:rPr lang="en-US" sz="2000" i="1" dirty="0"/>
              <a:t>ren</a:t>
            </a:r>
            <a:r>
              <a:rPr lang="en-US" sz="2000" dirty="0"/>
              <a:t> </a:t>
            </a:r>
            <a:r>
              <a:rPr lang="en-US" sz="2000" dirty="0" err="1"/>
              <a:t>仁</a:t>
            </a:r>
            <a:r>
              <a:rPr lang="en-US" sz="2000" dirty="0"/>
              <a:t>)?</a:t>
            </a:r>
          </a:p>
          <a:p>
            <a:r>
              <a:rPr lang="en-US" sz="2000" dirty="0"/>
              <a:t>So, filial piety is:</a:t>
            </a:r>
          </a:p>
          <a:p>
            <a:pPr lvl="1"/>
            <a:r>
              <a:rPr lang="en-US" sz="2000" dirty="0"/>
              <a:t>A starting point for growth</a:t>
            </a:r>
          </a:p>
          <a:p>
            <a:pPr lvl="1"/>
            <a:r>
              <a:rPr lang="en-US" sz="2000" dirty="0"/>
              <a:t>A microcosm of fuller virtue</a:t>
            </a:r>
          </a:p>
          <a:p>
            <a:pPr marL="0"/>
            <a:endParaRPr lang="en-US" sz="1800" dirty="0"/>
          </a:p>
        </p:txBody>
      </p:sp>
    </p:spTree>
    <p:extLst>
      <p:ext uri="{BB962C8B-B14F-4D97-AF65-F5344CB8AC3E}">
        <p14:creationId xmlns:p14="http://schemas.microsoft.com/office/powerpoint/2010/main" val="2027686520"/>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9C8A1-26F4-DD46-B079-C60DD033E925}"/>
              </a:ext>
            </a:extLst>
          </p:cNvPr>
          <p:cNvSpPr>
            <a:spLocks noGrp="1"/>
          </p:cNvSpPr>
          <p:nvPr>
            <p:ph type="title"/>
          </p:nvPr>
        </p:nvSpPr>
        <p:spPr>
          <a:xfrm>
            <a:off x="5939646" y="420130"/>
            <a:ext cx="5314536" cy="1325563"/>
          </a:xfrm>
        </p:spPr>
        <p:txBody>
          <a:bodyPr vert="horz" lIns="91440" tIns="45720" rIns="91440" bIns="45720" rtlCol="0" anchor="ctr">
            <a:normAutofit/>
          </a:bodyPr>
          <a:lstStyle/>
          <a:p>
            <a:r>
              <a:rPr lang="en-US" dirty="0" err="1"/>
              <a:t>Kongzi</a:t>
            </a:r>
            <a:r>
              <a:rPr lang="en-US" dirty="0"/>
              <a:t> /</a:t>
            </a:r>
            <a:r>
              <a:rPr lang="en-US" i="1" dirty="0"/>
              <a:t>Analects</a:t>
            </a:r>
            <a:r>
              <a:rPr lang="en-US" dirty="0"/>
              <a:t>:</a:t>
            </a:r>
            <a:br>
              <a:rPr lang="en-US" dirty="0"/>
            </a:br>
            <a:r>
              <a:rPr lang="en-US" dirty="0"/>
              <a:t>Filial Piety (</a:t>
            </a:r>
            <a:r>
              <a:rPr lang="en-US" i="1" dirty="0"/>
              <a:t>Xiao</a:t>
            </a:r>
            <a:r>
              <a:rPr lang="en-US" dirty="0"/>
              <a:t> </a:t>
            </a:r>
            <a:r>
              <a:rPr lang="en-US" dirty="0" err="1"/>
              <a:t>孝</a:t>
            </a:r>
            <a:r>
              <a:rPr lang="en-US" dirty="0"/>
              <a:t>)</a:t>
            </a:r>
            <a:endParaRPr lang="en-US" i="1" dirty="0"/>
          </a:p>
        </p:txBody>
      </p:sp>
      <p:sp>
        <p:nvSpPr>
          <p:cNvPr id="21" name="Freeform: Shape 2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7" descr="A picture containing text, clipart&#10;&#10;Description automatically generated">
            <a:extLst>
              <a:ext uri="{FF2B5EF4-FFF2-40B4-BE49-F238E27FC236}">
                <a16:creationId xmlns:a16="http://schemas.microsoft.com/office/drawing/2014/main" id="{E2C37C92-4139-EEA3-82B5-6410C5954AD1}"/>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8177" r="9476" b="-1"/>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4" name="Content Placeholder 3">
            <a:extLst>
              <a:ext uri="{FF2B5EF4-FFF2-40B4-BE49-F238E27FC236}">
                <a16:creationId xmlns:a16="http://schemas.microsoft.com/office/drawing/2014/main" id="{84D16BA2-62C6-304E-B6C7-39E9DD5F7D31}"/>
              </a:ext>
            </a:extLst>
          </p:cNvPr>
          <p:cNvSpPr>
            <a:spLocks noGrp="1"/>
          </p:cNvSpPr>
          <p:nvPr>
            <p:ph sz="half" idx="2"/>
          </p:nvPr>
        </p:nvSpPr>
        <p:spPr>
          <a:xfrm>
            <a:off x="5832389" y="2279017"/>
            <a:ext cx="6042454" cy="4294777"/>
          </a:xfrm>
        </p:spPr>
        <p:txBody>
          <a:bodyPr vert="horz" lIns="91440" tIns="45720" rIns="91440" bIns="45720" rtlCol="0" anchor="t">
            <a:normAutofit/>
          </a:bodyPr>
          <a:lstStyle/>
          <a:p>
            <a:r>
              <a:rPr lang="en-US" sz="2000" dirty="0"/>
              <a:t>1.2 Master You said, …The exemplary person (</a:t>
            </a:r>
            <a:r>
              <a:rPr lang="en-US" sz="2000" i="1" dirty="0"/>
              <a:t>junzi</a:t>
            </a:r>
            <a:r>
              <a:rPr lang="en-US" sz="2000" dirty="0"/>
              <a:t> </a:t>
            </a:r>
            <a:r>
              <a:rPr lang="en-US" sz="2000" dirty="0" err="1"/>
              <a:t>君子</a:t>
            </a:r>
            <a:r>
              <a:rPr lang="en-US" sz="2000" dirty="0"/>
              <a:t>) applies himself to the roots. “Once the roots are firmly established, the Way will grow.” Might we not say that filial piety and respect for elders constitute the root of benevolence (</a:t>
            </a:r>
            <a:r>
              <a:rPr lang="en-US" sz="2000" i="1" dirty="0"/>
              <a:t>ren</a:t>
            </a:r>
            <a:r>
              <a:rPr lang="en-US" sz="2000" dirty="0"/>
              <a:t> </a:t>
            </a:r>
            <a:r>
              <a:rPr lang="en-US" sz="2000" dirty="0" err="1"/>
              <a:t>仁</a:t>
            </a:r>
            <a:r>
              <a:rPr lang="en-US" sz="2000" dirty="0"/>
              <a:t>)?</a:t>
            </a:r>
          </a:p>
          <a:p>
            <a:r>
              <a:rPr lang="en-US" sz="2000" dirty="0"/>
              <a:t>So, filial piety is:</a:t>
            </a:r>
          </a:p>
          <a:p>
            <a:pPr lvl="1"/>
            <a:r>
              <a:rPr lang="en-US" sz="2000" dirty="0"/>
              <a:t>A starting point for growth</a:t>
            </a:r>
          </a:p>
          <a:p>
            <a:pPr lvl="1"/>
            <a:r>
              <a:rPr lang="en-US" sz="2000" dirty="0"/>
              <a:t>A microcosm of fuller virtue</a:t>
            </a:r>
          </a:p>
          <a:p>
            <a:pPr lvl="1"/>
            <a:r>
              <a:rPr lang="en-US" sz="2000" dirty="0"/>
              <a:t>Of significance throughout one’s life</a:t>
            </a:r>
          </a:p>
          <a:p>
            <a:pPr marL="0"/>
            <a:endParaRPr lang="en-US" sz="1800" dirty="0"/>
          </a:p>
        </p:txBody>
      </p:sp>
    </p:spTree>
    <p:extLst>
      <p:ext uri="{BB962C8B-B14F-4D97-AF65-F5344CB8AC3E}">
        <p14:creationId xmlns:p14="http://schemas.microsoft.com/office/powerpoint/2010/main" val="910356231"/>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9C8A1-26F4-DD46-B079-C60DD033E925}"/>
              </a:ext>
            </a:extLst>
          </p:cNvPr>
          <p:cNvSpPr>
            <a:spLocks noGrp="1"/>
          </p:cNvSpPr>
          <p:nvPr>
            <p:ph type="title"/>
          </p:nvPr>
        </p:nvSpPr>
        <p:spPr>
          <a:xfrm>
            <a:off x="5939646" y="420130"/>
            <a:ext cx="5314536" cy="1325563"/>
          </a:xfrm>
        </p:spPr>
        <p:txBody>
          <a:bodyPr vert="horz" lIns="91440" tIns="45720" rIns="91440" bIns="45720" rtlCol="0" anchor="ctr">
            <a:normAutofit/>
          </a:bodyPr>
          <a:lstStyle/>
          <a:p>
            <a:r>
              <a:rPr lang="en-US" dirty="0" err="1"/>
              <a:t>Kongzi</a:t>
            </a:r>
            <a:r>
              <a:rPr lang="en-US" dirty="0"/>
              <a:t> /</a:t>
            </a:r>
            <a:r>
              <a:rPr lang="en-US" i="1" dirty="0"/>
              <a:t>Analects</a:t>
            </a:r>
            <a:r>
              <a:rPr lang="en-US" dirty="0"/>
              <a:t>:</a:t>
            </a:r>
            <a:br>
              <a:rPr lang="en-US" dirty="0"/>
            </a:br>
            <a:r>
              <a:rPr lang="en-US" dirty="0"/>
              <a:t>Filial Piety (</a:t>
            </a:r>
            <a:r>
              <a:rPr lang="en-US" i="1" dirty="0"/>
              <a:t>Xiao</a:t>
            </a:r>
            <a:r>
              <a:rPr lang="en-US" dirty="0"/>
              <a:t> </a:t>
            </a:r>
            <a:r>
              <a:rPr lang="en-US" dirty="0" err="1"/>
              <a:t>孝</a:t>
            </a:r>
            <a:r>
              <a:rPr lang="en-US" dirty="0"/>
              <a:t>)</a:t>
            </a:r>
            <a:endParaRPr lang="en-US" i="1" dirty="0"/>
          </a:p>
        </p:txBody>
      </p:sp>
      <p:sp>
        <p:nvSpPr>
          <p:cNvPr id="21" name="Freeform: Shape 2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7" descr="A picture containing text, clipart&#10;&#10;Description automatically generated">
            <a:extLst>
              <a:ext uri="{FF2B5EF4-FFF2-40B4-BE49-F238E27FC236}">
                <a16:creationId xmlns:a16="http://schemas.microsoft.com/office/drawing/2014/main" id="{E2C37C92-4139-EEA3-82B5-6410C5954AD1}"/>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8177" r="9476" b="-1"/>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4" name="Content Placeholder 3">
            <a:extLst>
              <a:ext uri="{FF2B5EF4-FFF2-40B4-BE49-F238E27FC236}">
                <a16:creationId xmlns:a16="http://schemas.microsoft.com/office/drawing/2014/main" id="{84D16BA2-62C6-304E-B6C7-39E9DD5F7D31}"/>
              </a:ext>
            </a:extLst>
          </p:cNvPr>
          <p:cNvSpPr>
            <a:spLocks noGrp="1"/>
          </p:cNvSpPr>
          <p:nvPr>
            <p:ph sz="half" idx="2"/>
          </p:nvPr>
        </p:nvSpPr>
        <p:spPr>
          <a:xfrm>
            <a:off x="5832389" y="2279017"/>
            <a:ext cx="6042454" cy="4294777"/>
          </a:xfrm>
        </p:spPr>
        <p:txBody>
          <a:bodyPr vert="horz" lIns="91440" tIns="45720" rIns="91440" bIns="45720" rtlCol="0" anchor="t">
            <a:normAutofit/>
          </a:bodyPr>
          <a:lstStyle/>
          <a:p>
            <a:r>
              <a:rPr lang="en-US" sz="2000" dirty="0"/>
              <a:t>1.2 Master You said, …The exemplary person (</a:t>
            </a:r>
            <a:r>
              <a:rPr lang="en-US" sz="2000" i="1" dirty="0"/>
              <a:t>junzi</a:t>
            </a:r>
            <a:r>
              <a:rPr lang="en-US" sz="2000" dirty="0"/>
              <a:t> </a:t>
            </a:r>
            <a:r>
              <a:rPr lang="en-US" sz="2000" dirty="0" err="1"/>
              <a:t>君子</a:t>
            </a:r>
            <a:r>
              <a:rPr lang="en-US" sz="2000" dirty="0"/>
              <a:t>) applies himself to the roots. “Once the roots are firmly established, the Way will grow.” Might we not say that filial piety and respect for elders constitute the root of benevolence (</a:t>
            </a:r>
            <a:r>
              <a:rPr lang="en-US" sz="2000" i="1" dirty="0"/>
              <a:t>ren</a:t>
            </a:r>
            <a:r>
              <a:rPr lang="en-US" sz="2000" dirty="0"/>
              <a:t> </a:t>
            </a:r>
            <a:r>
              <a:rPr lang="en-US" sz="2000" dirty="0" err="1"/>
              <a:t>仁</a:t>
            </a:r>
            <a:r>
              <a:rPr lang="en-US" sz="2000" dirty="0"/>
              <a:t>)?</a:t>
            </a:r>
          </a:p>
          <a:p>
            <a:r>
              <a:rPr lang="en-US" sz="2000" dirty="0"/>
              <a:t>So, filial piety is:</a:t>
            </a:r>
          </a:p>
          <a:p>
            <a:pPr lvl="1"/>
            <a:r>
              <a:rPr lang="en-US" sz="2000" dirty="0"/>
              <a:t>A starting point for growth</a:t>
            </a:r>
          </a:p>
          <a:p>
            <a:pPr lvl="1"/>
            <a:r>
              <a:rPr lang="en-US" sz="2000" dirty="0"/>
              <a:t>A microcosm of fuller virtue</a:t>
            </a:r>
          </a:p>
          <a:p>
            <a:pPr lvl="1"/>
            <a:r>
              <a:rPr lang="en-US" sz="2000" dirty="0"/>
              <a:t>Of significance throughout one’s life</a:t>
            </a:r>
          </a:p>
          <a:p>
            <a:r>
              <a:rPr lang="en-US" sz="2000" dirty="0"/>
              <a:t>Still, this is not absolute obedience … and Xunzi then reinterprets “respect” so that it is aligned with moral goodness that is independent of parents’ wishes.</a:t>
            </a:r>
            <a:endParaRPr lang="en-US" sz="1800" dirty="0"/>
          </a:p>
        </p:txBody>
      </p:sp>
    </p:spTree>
    <p:extLst>
      <p:ext uri="{BB962C8B-B14F-4D97-AF65-F5344CB8AC3E}">
        <p14:creationId xmlns:p14="http://schemas.microsoft.com/office/powerpoint/2010/main" val="2850696776"/>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70B72-024F-DF4E-BFA6-2EF071A73B67}"/>
              </a:ext>
            </a:extLst>
          </p:cNvPr>
          <p:cNvSpPr>
            <a:spLocks noGrp="1"/>
          </p:cNvSpPr>
          <p:nvPr>
            <p:ph type="title"/>
          </p:nvPr>
        </p:nvSpPr>
        <p:spPr>
          <a:xfrm>
            <a:off x="762001" y="803325"/>
            <a:ext cx="5314536" cy="1325563"/>
          </a:xfrm>
        </p:spPr>
        <p:txBody>
          <a:bodyPr vert="horz" lIns="91440" tIns="45720" rIns="91440" bIns="45720" rtlCol="0" anchor="ctr">
            <a:normAutofit/>
          </a:bodyPr>
          <a:lstStyle/>
          <a:p>
            <a:r>
              <a:rPr lang="en-US" dirty="0"/>
              <a:t>Mengzi and the</a:t>
            </a:r>
            <a:r>
              <a:rPr lang="en-US" i="1" dirty="0"/>
              <a:t> Mengzi</a:t>
            </a:r>
          </a:p>
        </p:txBody>
      </p:sp>
      <p:sp>
        <p:nvSpPr>
          <p:cNvPr id="3" name="Content Placeholder 2">
            <a:extLst>
              <a:ext uri="{FF2B5EF4-FFF2-40B4-BE49-F238E27FC236}">
                <a16:creationId xmlns:a16="http://schemas.microsoft.com/office/drawing/2014/main" id="{CEAA8AF5-74E8-F64E-8C36-D3BA7538A592}"/>
              </a:ext>
            </a:extLst>
          </p:cNvPr>
          <p:cNvSpPr>
            <a:spLocks noGrp="1"/>
          </p:cNvSpPr>
          <p:nvPr>
            <p:ph sz="half" idx="1"/>
          </p:nvPr>
        </p:nvSpPr>
        <p:spPr>
          <a:xfrm>
            <a:off x="921026" y="2544060"/>
            <a:ext cx="5334000" cy="3775657"/>
          </a:xfrm>
        </p:spPr>
        <p:txBody>
          <a:bodyPr vert="horz" lIns="91440" tIns="45720" rIns="91440" bIns="45720" rtlCol="0" anchor="t">
            <a:normAutofit/>
          </a:bodyPr>
          <a:lstStyle/>
          <a:p>
            <a:r>
              <a:rPr lang="en-US" sz="2400" dirty="0"/>
              <a:t>Born perhaps a century after </a:t>
            </a:r>
            <a:r>
              <a:rPr lang="en-US" sz="2400" dirty="0" err="1"/>
              <a:t>Kongzi’s</a:t>
            </a:r>
            <a:r>
              <a:rPr lang="en-US" sz="2400" dirty="0"/>
              <a:t> death; the trends to which </a:t>
            </a:r>
            <a:r>
              <a:rPr lang="en-US" sz="2400" dirty="0" err="1"/>
              <a:t>Kongzi</a:t>
            </a:r>
            <a:r>
              <a:rPr lang="en-US" sz="2400" dirty="0"/>
              <a:t> was reacting have accelerated. </a:t>
            </a:r>
          </a:p>
          <a:p>
            <a:r>
              <a:rPr lang="en-US" sz="2400" dirty="0"/>
              <a:t>Speaking to “Kings” and various students, advises on personal cultivation and on socio-political organization</a:t>
            </a:r>
          </a:p>
          <a:p>
            <a:r>
              <a:rPr lang="en-US" sz="2400" dirty="0"/>
              <a:t>Introduces a more robust psychological account than </a:t>
            </a:r>
            <a:r>
              <a:rPr lang="en-US" sz="2400" dirty="0" err="1"/>
              <a:t>Kongzi</a:t>
            </a:r>
            <a:r>
              <a:rPr lang="en-US" sz="2400" dirty="0"/>
              <a:t>; basic emotions as our starting point.</a:t>
            </a:r>
          </a:p>
        </p:txBody>
      </p:sp>
      <p:sp>
        <p:nvSpPr>
          <p:cNvPr id="11" name="Freeform: Shape 1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descr="A person wearing a hat&#10;&#10;Description automatically generated">
            <a:extLst>
              <a:ext uri="{FF2B5EF4-FFF2-40B4-BE49-F238E27FC236}">
                <a16:creationId xmlns:a16="http://schemas.microsoft.com/office/drawing/2014/main" id="{78C59018-FDA2-E346-A6C4-EC526AAD2BD3}"/>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2" b="55"/>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5651441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BE028555-7159-684A-B4A9-893B758D9432}"/>
              </a:ext>
            </a:extLst>
          </p:cNvPr>
          <p:cNvSpPr>
            <a:spLocks noGrp="1"/>
          </p:cNvSpPr>
          <p:nvPr>
            <p:ph type="title"/>
          </p:nvPr>
        </p:nvSpPr>
        <p:spPr>
          <a:xfrm>
            <a:off x="2311147" y="365760"/>
            <a:ext cx="7569706" cy="1288238"/>
          </a:xfrm>
        </p:spPr>
        <p:txBody>
          <a:bodyPr anchor="ctr">
            <a:normAutofit/>
          </a:bodyPr>
          <a:lstStyle/>
          <a:p>
            <a:pPr algn="ctr"/>
            <a:r>
              <a:rPr lang="en-US" dirty="0"/>
              <a:t>Overview of Today</a:t>
            </a:r>
          </a:p>
        </p:txBody>
      </p:sp>
      <p:sp>
        <p:nvSpPr>
          <p:cNvPr id="6" name="Content Placeholder 5">
            <a:extLst>
              <a:ext uri="{FF2B5EF4-FFF2-40B4-BE49-F238E27FC236}">
                <a16:creationId xmlns:a16="http://schemas.microsoft.com/office/drawing/2014/main" id="{B1509FFC-D88B-B04D-B6F5-E5043733CC99}"/>
              </a:ext>
            </a:extLst>
          </p:cNvPr>
          <p:cNvSpPr>
            <a:spLocks noGrp="1"/>
          </p:cNvSpPr>
          <p:nvPr>
            <p:ph idx="1"/>
          </p:nvPr>
        </p:nvSpPr>
        <p:spPr>
          <a:xfrm>
            <a:off x="2165569" y="1956816"/>
            <a:ext cx="7966972" cy="4024884"/>
          </a:xfrm>
        </p:spPr>
        <p:txBody>
          <a:bodyPr anchor="t">
            <a:normAutofit/>
          </a:bodyPr>
          <a:lstStyle/>
          <a:p>
            <a:r>
              <a:rPr lang="en-US" sz="3200" dirty="0"/>
              <a:t>The Context of Classical Confucianism</a:t>
            </a:r>
          </a:p>
          <a:p>
            <a:r>
              <a:rPr lang="en-US" sz="3200" dirty="0" err="1"/>
              <a:t>Kongzi</a:t>
            </a:r>
            <a:r>
              <a:rPr lang="en-US" sz="3200" dirty="0"/>
              <a:t> and the </a:t>
            </a:r>
            <a:r>
              <a:rPr lang="en-US" sz="3200" i="1" dirty="0"/>
              <a:t>Analects</a:t>
            </a:r>
            <a:r>
              <a:rPr lang="en-US" sz="3200" dirty="0"/>
              <a:t> on Tradition, Moral Growth, and Filial Piety</a:t>
            </a:r>
          </a:p>
          <a:p>
            <a:r>
              <a:rPr lang="en-US" sz="3200" i="1" dirty="0"/>
              <a:t>Mengzi</a:t>
            </a:r>
            <a:r>
              <a:rPr lang="en-US" sz="3200" dirty="0"/>
              <a:t> on our emotional starting points, “great” versus “petty” parts, and </a:t>
            </a:r>
            <a:r>
              <a:rPr lang="en-US" sz="3200" dirty="0" err="1"/>
              <a:t>Mengzian</a:t>
            </a:r>
            <a:r>
              <a:rPr lang="en-US" sz="3200" dirty="0"/>
              <a:t> psychology</a:t>
            </a:r>
            <a:endParaRPr lang="en-US" sz="3200" i="1" dirty="0"/>
          </a:p>
        </p:txBody>
      </p:sp>
    </p:spTree>
    <p:extLst>
      <p:ext uri="{BB962C8B-B14F-4D97-AF65-F5344CB8AC3E}">
        <p14:creationId xmlns:p14="http://schemas.microsoft.com/office/powerpoint/2010/main" val="1347097427"/>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75392-DFDD-2348-8BAB-13056E51551C}"/>
              </a:ext>
            </a:extLst>
          </p:cNvPr>
          <p:cNvSpPr>
            <a:spLocks noGrp="1"/>
          </p:cNvSpPr>
          <p:nvPr>
            <p:ph type="title"/>
          </p:nvPr>
        </p:nvSpPr>
        <p:spPr>
          <a:xfrm>
            <a:off x="762001" y="803325"/>
            <a:ext cx="5314536" cy="1325563"/>
          </a:xfrm>
        </p:spPr>
        <p:txBody>
          <a:bodyPr vert="horz" lIns="91440" tIns="45720" rIns="91440" bIns="45720" rtlCol="0" anchor="ctr">
            <a:normAutofit/>
          </a:bodyPr>
          <a:lstStyle/>
          <a:p>
            <a:r>
              <a:rPr lang="en-US" i="1"/>
              <a:t>Mengzi</a:t>
            </a:r>
            <a:r>
              <a:rPr lang="en-US"/>
              <a:t> 1A:7 — Explication</a:t>
            </a:r>
            <a:endParaRPr lang="en-US" i="1"/>
          </a:p>
        </p:txBody>
      </p:sp>
      <p:sp>
        <p:nvSpPr>
          <p:cNvPr id="17" name="Content Placeholder 16">
            <a:extLst>
              <a:ext uri="{FF2B5EF4-FFF2-40B4-BE49-F238E27FC236}">
                <a16:creationId xmlns:a16="http://schemas.microsoft.com/office/drawing/2014/main" id="{473A8B97-DED1-4873-877B-D88DFE63C66F}"/>
              </a:ext>
            </a:extLst>
          </p:cNvPr>
          <p:cNvSpPr>
            <a:spLocks noGrp="1"/>
          </p:cNvSpPr>
          <p:nvPr>
            <p:ph sz="half" idx="1"/>
          </p:nvPr>
        </p:nvSpPr>
        <p:spPr>
          <a:xfrm>
            <a:off x="467323" y="2279018"/>
            <a:ext cx="5982903" cy="3998214"/>
          </a:xfrm>
        </p:spPr>
        <p:txBody>
          <a:bodyPr vert="horz" lIns="91440" tIns="45720" rIns="91440" bIns="45720" rtlCol="0" anchor="t">
            <a:noAutofit/>
          </a:bodyPr>
          <a:lstStyle/>
          <a:p>
            <a:r>
              <a:rPr lang="en-US" sz="2400" dirty="0"/>
              <a:t>“What must one’s Virtue be like so that one can become King?” </a:t>
            </a:r>
          </a:p>
          <a:p>
            <a:pPr lvl="1"/>
            <a:r>
              <a:rPr lang="en-US" i="1" dirty="0"/>
              <a:t>De</a:t>
            </a:r>
            <a:r>
              <a:rPr lang="en-US" dirty="0"/>
              <a:t> </a:t>
            </a:r>
            <a:r>
              <a:rPr lang="en-US" dirty="0" err="1"/>
              <a:t>德</a:t>
            </a:r>
            <a:r>
              <a:rPr lang="en-US" dirty="0"/>
              <a:t> = virtue</a:t>
            </a:r>
            <a:endParaRPr lang="en-US" i="1" dirty="0"/>
          </a:p>
          <a:p>
            <a:r>
              <a:rPr lang="en-US" sz="2400" dirty="0"/>
              <a:t>“One cares for the people and becomes King. This is something no one can stop.”</a:t>
            </a:r>
          </a:p>
          <a:p>
            <a:r>
              <a:rPr lang="en-US" sz="2400" dirty="0"/>
              <a:t>“Can one such as ourselves care for the people?”  </a:t>
            </a:r>
          </a:p>
          <a:p>
            <a:r>
              <a:rPr lang="en-US" sz="2400" dirty="0"/>
              <a:t>“This heart is sufficient to become King.”</a:t>
            </a:r>
          </a:p>
          <a:p>
            <a:pPr lvl="1"/>
            <a:r>
              <a:rPr lang="en-US" i="1" dirty="0"/>
              <a:t>Xin</a:t>
            </a:r>
            <a:r>
              <a:rPr lang="en-US" dirty="0"/>
              <a:t> </a:t>
            </a:r>
            <a:r>
              <a:rPr lang="en-US" dirty="0" err="1"/>
              <a:t>心</a:t>
            </a:r>
            <a:r>
              <a:rPr lang="en-US" dirty="0"/>
              <a:t> </a:t>
            </a:r>
            <a:r>
              <a:rPr lang="en-US" i="1" dirty="0"/>
              <a:t>= heart, </a:t>
            </a:r>
            <a:r>
              <a:rPr lang="en-US" i="1" dirty="0" err="1"/>
              <a:t>heartmind</a:t>
            </a:r>
            <a:endParaRPr lang="en-US" dirty="0"/>
          </a:p>
        </p:txBody>
      </p:sp>
      <p:sp>
        <p:nvSpPr>
          <p:cNvPr id="27" name="Freeform: Shape 26">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descr="A group of people standing in front of a building&#10;&#10;Description automatically generated">
            <a:extLst>
              <a:ext uri="{FF2B5EF4-FFF2-40B4-BE49-F238E27FC236}">
                <a16:creationId xmlns:a16="http://schemas.microsoft.com/office/drawing/2014/main" id="{ABA81042-7EFF-1F43-8E64-CA485E8CA28A}"/>
              </a:ext>
            </a:extLst>
          </p:cNvPr>
          <p:cNvPicPr>
            <a:picLocks noChangeAspect="1"/>
          </p:cNvPicPr>
          <p:nvPr/>
        </p:nvPicPr>
        <p:blipFill rotWithShape="1">
          <a:blip r:embed="rId2">
            <a:extLst>
              <a:ext uri="{28A0092B-C50C-407E-A947-70E740481C1C}">
                <a14:useLocalDpi xmlns:a14="http://schemas.microsoft.com/office/drawing/2010/main" val="0"/>
              </a:ext>
            </a:extLst>
          </a:blip>
          <a:srcRect l="1732" r="2033" b="-2"/>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pic>
        <p:nvPicPr>
          <p:cNvPr id="3" name="Content Placeholder 5" descr="A group of people standing in front of a building&#10;&#10;Description automatically generated">
            <a:extLst>
              <a:ext uri="{FF2B5EF4-FFF2-40B4-BE49-F238E27FC236}">
                <a16:creationId xmlns:a16="http://schemas.microsoft.com/office/drawing/2014/main" id="{762224DD-ECAB-C9D7-2770-6A36E3E189A3}"/>
              </a:ext>
            </a:extLst>
          </p:cNvPr>
          <p:cNvPicPr>
            <a:picLocks noChangeAspect="1"/>
          </p:cNvPicPr>
          <p:nvPr/>
        </p:nvPicPr>
        <p:blipFill rotWithShape="1">
          <a:blip r:embed="rId2">
            <a:extLst>
              <a:ext uri="{28A0092B-C50C-407E-A947-70E740481C1C}">
                <a14:useLocalDpi xmlns:a14="http://schemas.microsoft.com/office/drawing/2010/main" val="0"/>
              </a:ext>
            </a:extLst>
          </a:blip>
          <a:srcRect l="1732" r="2033" b="-2"/>
          <a:stretch/>
        </p:blipFill>
        <p:spPr>
          <a:xfrm>
            <a:off x="6750141" y="0"/>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2369332915"/>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A0758-8054-ED49-AF11-9E99BF939C35}"/>
              </a:ext>
            </a:extLst>
          </p:cNvPr>
          <p:cNvSpPr>
            <a:spLocks noGrp="1"/>
          </p:cNvSpPr>
          <p:nvPr>
            <p:ph type="title"/>
          </p:nvPr>
        </p:nvSpPr>
        <p:spPr>
          <a:xfrm>
            <a:off x="762001" y="803325"/>
            <a:ext cx="5314536" cy="1325563"/>
          </a:xfrm>
        </p:spPr>
        <p:txBody>
          <a:bodyPr vert="horz" lIns="91440" tIns="45720" rIns="91440" bIns="45720" rtlCol="0" anchor="ctr">
            <a:normAutofit/>
          </a:bodyPr>
          <a:lstStyle/>
          <a:p>
            <a:r>
              <a:rPr lang="en-US" i="1" dirty="0"/>
              <a:t>Mengzi</a:t>
            </a:r>
            <a:r>
              <a:rPr lang="en-US" dirty="0"/>
              <a:t> 1A:7 &amp; 1B:5 — Basic Reactions </a:t>
            </a:r>
          </a:p>
        </p:txBody>
      </p:sp>
      <p:sp>
        <p:nvSpPr>
          <p:cNvPr id="3" name="Content Placeholder 2">
            <a:extLst>
              <a:ext uri="{FF2B5EF4-FFF2-40B4-BE49-F238E27FC236}">
                <a16:creationId xmlns:a16="http://schemas.microsoft.com/office/drawing/2014/main" id="{0D65B7EB-43A0-5749-8B42-390CC91F59AC}"/>
              </a:ext>
            </a:extLst>
          </p:cNvPr>
          <p:cNvSpPr>
            <a:spLocks noGrp="1"/>
          </p:cNvSpPr>
          <p:nvPr>
            <p:ph sz="half" idx="1"/>
          </p:nvPr>
        </p:nvSpPr>
        <p:spPr>
          <a:xfrm>
            <a:off x="762000" y="2279018"/>
            <a:ext cx="5314543" cy="3375920"/>
          </a:xfrm>
        </p:spPr>
        <p:txBody>
          <a:bodyPr vert="horz" lIns="91440" tIns="45720" rIns="91440" bIns="45720" rtlCol="0" anchor="t">
            <a:normAutofit/>
          </a:bodyPr>
          <a:lstStyle/>
          <a:p>
            <a:r>
              <a:rPr lang="en-US" sz="2200" dirty="0"/>
              <a:t>What reactions (feelings, emotions) are key to 1A:7?</a:t>
            </a:r>
          </a:p>
          <a:p>
            <a:pPr marL="457200" lvl="1"/>
            <a:endParaRPr lang="en-US" sz="1800" dirty="0"/>
          </a:p>
        </p:txBody>
      </p:sp>
      <p:sp>
        <p:nvSpPr>
          <p:cNvPr id="11" name="Freeform: Shape 1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descr="A group of people posing for the camera&#10;&#10;Description automatically generated">
            <a:extLst>
              <a:ext uri="{FF2B5EF4-FFF2-40B4-BE49-F238E27FC236}">
                <a16:creationId xmlns:a16="http://schemas.microsoft.com/office/drawing/2014/main" id="{A5C46AA3-EB46-DD4D-B9DC-5D1F232A7422}"/>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6948" r="28922"/>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2246853100"/>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A0758-8054-ED49-AF11-9E99BF939C35}"/>
              </a:ext>
            </a:extLst>
          </p:cNvPr>
          <p:cNvSpPr>
            <a:spLocks noGrp="1"/>
          </p:cNvSpPr>
          <p:nvPr>
            <p:ph type="title"/>
          </p:nvPr>
        </p:nvSpPr>
        <p:spPr>
          <a:xfrm>
            <a:off x="762001" y="803325"/>
            <a:ext cx="5314536" cy="1325563"/>
          </a:xfrm>
        </p:spPr>
        <p:txBody>
          <a:bodyPr vert="horz" lIns="91440" tIns="45720" rIns="91440" bIns="45720" rtlCol="0" anchor="ctr">
            <a:normAutofit/>
          </a:bodyPr>
          <a:lstStyle/>
          <a:p>
            <a:r>
              <a:rPr lang="en-US" i="1" dirty="0"/>
              <a:t>Mengzi</a:t>
            </a:r>
            <a:r>
              <a:rPr lang="en-US" dirty="0"/>
              <a:t> 1A:7 &amp; 1B:5 — Basic Reactions </a:t>
            </a:r>
          </a:p>
        </p:txBody>
      </p:sp>
      <p:sp>
        <p:nvSpPr>
          <p:cNvPr id="3" name="Content Placeholder 2">
            <a:extLst>
              <a:ext uri="{FF2B5EF4-FFF2-40B4-BE49-F238E27FC236}">
                <a16:creationId xmlns:a16="http://schemas.microsoft.com/office/drawing/2014/main" id="{0D65B7EB-43A0-5749-8B42-390CC91F59AC}"/>
              </a:ext>
            </a:extLst>
          </p:cNvPr>
          <p:cNvSpPr>
            <a:spLocks noGrp="1"/>
          </p:cNvSpPr>
          <p:nvPr>
            <p:ph sz="half" idx="1"/>
          </p:nvPr>
        </p:nvSpPr>
        <p:spPr>
          <a:xfrm>
            <a:off x="762000" y="2279018"/>
            <a:ext cx="5314543" cy="3375920"/>
          </a:xfrm>
        </p:spPr>
        <p:txBody>
          <a:bodyPr vert="horz" lIns="91440" tIns="45720" rIns="91440" bIns="45720" rtlCol="0" anchor="t">
            <a:normAutofit/>
          </a:bodyPr>
          <a:lstStyle/>
          <a:p>
            <a:r>
              <a:rPr lang="en-US" sz="2200" dirty="0"/>
              <a:t>What reactions (feelings, emotions) are key to 1A:7?</a:t>
            </a:r>
          </a:p>
          <a:p>
            <a:pPr lvl="1"/>
            <a:r>
              <a:rPr lang="en-US" sz="2200" dirty="0"/>
              <a:t>Care for people</a:t>
            </a:r>
          </a:p>
          <a:p>
            <a:pPr lvl="1"/>
            <a:r>
              <a:rPr lang="en-US" sz="2200" dirty="0"/>
              <a:t>Inability to bear suffering of ox</a:t>
            </a:r>
          </a:p>
          <a:p>
            <a:pPr lvl="1"/>
            <a:r>
              <a:rPr lang="en-US" sz="2200" dirty="0"/>
              <a:t>Treat elders as elders …</a:t>
            </a:r>
          </a:p>
          <a:p>
            <a:pPr marL="457200" lvl="1"/>
            <a:endParaRPr lang="en-US" sz="1800" dirty="0"/>
          </a:p>
        </p:txBody>
      </p:sp>
      <p:sp>
        <p:nvSpPr>
          <p:cNvPr id="11" name="Freeform: Shape 1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descr="A group of people posing for the camera&#10;&#10;Description automatically generated">
            <a:extLst>
              <a:ext uri="{FF2B5EF4-FFF2-40B4-BE49-F238E27FC236}">
                <a16:creationId xmlns:a16="http://schemas.microsoft.com/office/drawing/2014/main" id="{A5C46AA3-EB46-DD4D-B9DC-5D1F232A7422}"/>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6948" r="28922"/>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2987849614"/>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A0758-8054-ED49-AF11-9E99BF939C35}"/>
              </a:ext>
            </a:extLst>
          </p:cNvPr>
          <p:cNvSpPr>
            <a:spLocks noGrp="1"/>
          </p:cNvSpPr>
          <p:nvPr>
            <p:ph type="title"/>
          </p:nvPr>
        </p:nvSpPr>
        <p:spPr>
          <a:xfrm>
            <a:off x="762001" y="803325"/>
            <a:ext cx="5314536" cy="1325563"/>
          </a:xfrm>
        </p:spPr>
        <p:txBody>
          <a:bodyPr vert="horz" lIns="91440" tIns="45720" rIns="91440" bIns="45720" rtlCol="0" anchor="ctr">
            <a:normAutofit/>
          </a:bodyPr>
          <a:lstStyle/>
          <a:p>
            <a:r>
              <a:rPr lang="en-US" i="1" dirty="0"/>
              <a:t>Mengzi</a:t>
            </a:r>
            <a:r>
              <a:rPr lang="en-US" dirty="0"/>
              <a:t> 1A:7 &amp; 1B:5 — Basic Reactions </a:t>
            </a:r>
          </a:p>
        </p:txBody>
      </p:sp>
      <p:sp>
        <p:nvSpPr>
          <p:cNvPr id="3" name="Content Placeholder 2">
            <a:extLst>
              <a:ext uri="{FF2B5EF4-FFF2-40B4-BE49-F238E27FC236}">
                <a16:creationId xmlns:a16="http://schemas.microsoft.com/office/drawing/2014/main" id="{0D65B7EB-43A0-5749-8B42-390CC91F59AC}"/>
              </a:ext>
            </a:extLst>
          </p:cNvPr>
          <p:cNvSpPr>
            <a:spLocks noGrp="1"/>
          </p:cNvSpPr>
          <p:nvPr>
            <p:ph sz="half" idx="1"/>
          </p:nvPr>
        </p:nvSpPr>
        <p:spPr>
          <a:xfrm>
            <a:off x="762000" y="2279018"/>
            <a:ext cx="5314543" cy="3375920"/>
          </a:xfrm>
        </p:spPr>
        <p:txBody>
          <a:bodyPr vert="horz" lIns="91440" tIns="45720" rIns="91440" bIns="45720" rtlCol="0" anchor="t">
            <a:normAutofit/>
          </a:bodyPr>
          <a:lstStyle/>
          <a:p>
            <a:r>
              <a:rPr lang="en-US" sz="2200" dirty="0"/>
              <a:t>What reactions (feelings, emotions) are key to 1A:7?</a:t>
            </a:r>
          </a:p>
          <a:p>
            <a:pPr lvl="1"/>
            <a:r>
              <a:rPr lang="en-US" sz="2200" dirty="0"/>
              <a:t>Care for people</a:t>
            </a:r>
          </a:p>
          <a:p>
            <a:pPr lvl="1"/>
            <a:r>
              <a:rPr lang="en-US" sz="2200" dirty="0"/>
              <a:t>Inability to bear suffering of ox</a:t>
            </a:r>
          </a:p>
          <a:p>
            <a:pPr lvl="1"/>
            <a:r>
              <a:rPr lang="en-US" sz="2200" dirty="0"/>
              <a:t>Treat elders as elders …</a:t>
            </a:r>
          </a:p>
          <a:p>
            <a:r>
              <a:rPr lang="en-US" sz="2200" dirty="0"/>
              <a:t>What reactions are key to 1B:5?</a:t>
            </a:r>
          </a:p>
          <a:p>
            <a:pPr marL="457200" lvl="1"/>
            <a:endParaRPr lang="en-US" sz="1800" dirty="0"/>
          </a:p>
        </p:txBody>
      </p:sp>
      <p:sp>
        <p:nvSpPr>
          <p:cNvPr id="11" name="Freeform: Shape 1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descr="A group of people posing for the camera&#10;&#10;Description automatically generated">
            <a:extLst>
              <a:ext uri="{FF2B5EF4-FFF2-40B4-BE49-F238E27FC236}">
                <a16:creationId xmlns:a16="http://schemas.microsoft.com/office/drawing/2014/main" id="{A5C46AA3-EB46-DD4D-B9DC-5D1F232A7422}"/>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6948" r="28922"/>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813442170"/>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A0758-8054-ED49-AF11-9E99BF939C35}"/>
              </a:ext>
            </a:extLst>
          </p:cNvPr>
          <p:cNvSpPr>
            <a:spLocks noGrp="1"/>
          </p:cNvSpPr>
          <p:nvPr>
            <p:ph type="title"/>
          </p:nvPr>
        </p:nvSpPr>
        <p:spPr>
          <a:xfrm>
            <a:off x="762001" y="803325"/>
            <a:ext cx="5314536" cy="1325563"/>
          </a:xfrm>
        </p:spPr>
        <p:txBody>
          <a:bodyPr vert="horz" lIns="91440" tIns="45720" rIns="91440" bIns="45720" rtlCol="0" anchor="ctr">
            <a:normAutofit/>
          </a:bodyPr>
          <a:lstStyle/>
          <a:p>
            <a:r>
              <a:rPr lang="en-US" i="1" dirty="0"/>
              <a:t>Mengzi</a:t>
            </a:r>
            <a:r>
              <a:rPr lang="en-US" dirty="0"/>
              <a:t> 1A:7 &amp; 1B:5 — Basic Reactions </a:t>
            </a:r>
          </a:p>
        </p:txBody>
      </p:sp>
      <p:sp>
        <p:nvSpPr>
          <p:cNvPr id="3" name="Content Placeholder 2">
            <a:extLst>
              <a:ext uri="{FF2B5EF4-FFF2-40B4-BE49-F238E27FC236}">
                <a16:creationId xmlns:a16="http://schemas.microsoft.com/office/drawing/2014/main" id="{0D65B7EB-43A0-5749-8B42-390CC91F59AC}"/>
              </a:ext>
            </a:extLst>
          </p:cNvPr>
          <p:cNvSpPr>
            <a:spLocks noGrp="1"/>
          </p:cNvSpPr>
          <p:nvPr>
            <p:ph sz="half" idx="1"/>
          </p:nvPr>
        </p:nvSpPr>
        <p:spPr>
          <a:xfrm>
            <a:off x="762000" y="2279018"/>
            <a:ext cx="5314543" cy="3375920"/>
          </a:xfrm>
        </p:spPr>
        <p:txBody>
          <a:bodyPr vert="horz" lIns="91440" tIns="45720" rIns="91440" bIns="45720" rtlCol="0" anchor="t">
            <a:normAutofit/>
          </a:bodyPr>
          <a:lstStyle/>
          <a:p>
            <a:r>
              <a:rPr lang="en-US" sz="2200" dirty="0"/>
              <a:t>What reactions (feelings, emotions) are key to 1A:7?</a:t>
            </a:r>
          </a:p>
          <a:p>
            <a:pPr lvl="1"/>
            <a:r>
              <a:rPr lang="en-US" sz="2200" dirty="0"/>
              <a:t>Care for people</a:t>
            </a:r>
          </a:p>
          <a:p>
            <a:pPr lvl="1"/>
            <a:r>
              <a:rPr lang="en-US" sz="2200" dirty="0"/>
              <a:t>Inability to bear suffering of ox</a:t>
            </a:r>
          </a:p>
          <a:p>
            <a:pPr lvl="1"/>
            <a:r>
              <a:rPr lang="en-US" sz="2200" dirty="0"/>
              <a:t>Treat elders as elders …</a:t>
            </a:r>
          </a:p>
          <a:p>
            <a:r>
              <a:rPr lang="en-US" sz="2200" dirty="0"/>
              <a:t>What reactions are key to 1B:5?</a:t>
            </a:r>
          </a:p>
          <a:p>
            <a:pPr lvl="1"/>
            <a:r>
              <a:rPr lang="en-US" sz="2200" dirty="0"/>
              <a:t>Fond of wealth</a:t>
            </a:r>
          </a:p>
          <a:p>
            <a:pPr lvl="1"/>
            <a:r>
              <a:rPr lang="en-US" sz="2200" dirty="0"/>
              <a:t>Fond of sex</a:t>
            </a:r>
          </a:p>
          <a:p>
            <a:pPr marL="457200" lvl="1"/>
            <a:endParaRPr lang="en-US" sz="1800" dirty="0"/>
          </a:p>
        </p:txBody>
      </p:sp>
      <p:sp>
        <p:nvSpPr>
          <p:cNvPr id="11" name="Freeform: Shape 1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descr="A group of people posing for the camera&#10;&#10;Description automatically generated">
            <a:extLst>
              <a:ext uri="{FF2B5EF4-FFF2-40B4-BE49-F238E27FC236}">
                <a16:creationId xmlns:a16="http://schemas.microsoft.com/office/drawing/2014/main" id="{A5C46AA3-EB46-DD4D-B9DC-5D1F232A7422}"/>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6948" r="28922"/>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544842134"/>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a:extLst>
            <a:ext uri="{FF2B5EF4-FFF2-40B4-BE49-F238E27FC236}">
              <a16:creationId xmlns:a16="http://schemas.microsoft.com/office/drawing/2014/main" id="{26245B9A-3B81-0533-9C74-A1304334A53B}"/>
            </a:ext>
          </a:extLst>
        </p:cNvPr>
        <p:cNvGrpSpPr/>
        <p:nvPr/>
      </p:nvGrpSpPr>
      <p:grpSpPr>
        <a:xfrm>
          <a:off x="0" y="0"/>
          <a:ext cx="0" cy="0"/>
          <a:chOff x="0" y="0"/>
          <a:chExt cx="0" cy="0"/>
        </a:xfrm>
      </p:grpSpPr>
      <p:sp>
        <p:nvSpPr>
          <p:cNvPr id="21" name="Freeform: Shape 20" hidden="1">
            <a:extLst>
              <a:ext uri="{FF2B5EF4-FFF2-40B4-BE49-F238E27FC236}">
                <a16:creationId xmlns:a16="http://schemas.microsoft.com/office/drawing/2014/main" id="{695FD1E9-5759-F6B7-CE57-A2DC74BF5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38E9248-2F8C-5D4E-E97F-FB9A403B1B6B}"/>
              </a:ext>
            </a:extLst>
          </p:cNvPr>
          <p:cNvSpPr>
            <a:spLocks noGrp="1"/>
          </p:cNvSpPr>
          <p:nvPr>
            <p:ph type="title"/>
          </p:nvPr>
        </p:nvSpPr>
        <p:spPr>
          <a:xfrm>
            <a:off x="5939646" y="420130"/>
            <a:ext cx="5314536" cy="1325563"/>
          </a:xfrm>
        </p:spPr>
        <p:txBody>
          <a:bodyPr vert="horz" lIns="91440" tIns="45720" rIns="91440" bIns="45720" rtlCol="0" anchor="ctr">
            <a:normAutofit/>
          </a:bodyPr>
          <a:lstStyle/>
          <a:p>
            <a:r>
              <a:rPr lang="en-US" i="1" dirty="0"/>
              <a:t>Mengzi</a:t>
            </a:r>
            <a:r>
              <a:rPr lang="en-US" dirty="0"/>
              <a:t> 6A:14-15 — Great and Petty Parts</a:t>
            </a:r>
          </a:p>
        </p:txBody>
      </p:sp>
      <p:sp>
        <p:nvSpPr>
          <p:cNvPr id="4" name="Content Placeholder 3">
            <a:extLst>
              <a:ext uri="{FF2B5EF4-FFF2-40B4-BE49-F238E27FC236}">
                <a16:creationId xmlns:a16="http://schemas.microsoft.com/office/drawing/2014/main" id="{CC0F9252-7ABF-1258-3908-81B4D18A7DD8}"/>
              </a:ext>
            </a:extLst>
          </p:cNvPr>
          <p:cNvSpPr>
            <a:spLocks noGrp="1"/>
          </p:cNvSpPr>
          <p:nvPr>
            <p:ph sz="half" idx="2"/>
          </p:nvPr>
        </p:nvSpPr>
        <p:spPr>
          <a:xfrm>
            <a:off x="5832389" y="2279017"/>
            <a:ext cx="6042454" cy="4294777"/>
          </a:xfrm>
        </p:spPr>
        <p:txBody>
          <a:bodyPr vert="horz" lIns="91440" tIns="45720" rIns="91440" bIns="45720" rtlCol="0" anchor="t">
            <a:normAutofit/>
          </a:bodyPr>
          <a:lstStyle/>
          <a:p>
            <a:r>
              <a:rPr lang="en-US" sz="2400" dirty="0"/>
              <a:t>“People care for each part of themselves ….[but] one does not harm the great parts for the sake of the petty parts…. People who are always eating and drinking are despised by others, because they nurture what is petty and lose what is great.” (6A14)</a:t>
            </a:r>
          </a:p>
          <a:p>
            <a:r>
              <a:rPr lang="en-US" sz="2400" dirty="0"/>
              <a:t>What are the petty parts?</a:t>
            </a:r>
          </a:p>
          <a:p>
            <a:r>
              <a:rPr lang="en-US" sz="2400" dirty="0"/>
              <a:t>What are the great parts?</a:t>
            </a:r>
          </a:p>
        </p:txBody>
      </p:sp>
      <p:pic>
        <p:nvPicPr>
          <p:cNvPr id="14" name="Content Placeholder 13" descr="A close up of food&#10;&#10;AI-generated content may be incorrect.">
            <a:extLst>
              <a:ext uri="{FF2B5EF4-FFF2-40B4-BE49-F238E27FC236}">
                <a16:creationId xmlns:a16="http://schemas.microsoft.com/office/drawing/2014/main" id="{3AAF6E65-D254-5F2B-433C-7CAB785B7F30}"/>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33234" y="-169626"/>
            <a:ext cx="6042454" cy="6175514"/>
          </a:xfrm>
          <a:prstGeom prst="ellipse">
            <a:avLst/>
          </a:prstGeom>
        </p:spPr>
      </p:pic>
    </p:spTree>
    <p:extLst>
      <p:ext uri="{BB962C8B-B14F-4D97-AF65-F5344CB8AC3E}">
        <p14:creationId xmlns:p14="http://schemas.microsoft.com/office/powerpoint/2010/main" val="3402578335"/>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a:extLst>
            <a:ext uri="{FF2B5EF4-FFF2-40B4-BE49-F238E27FC236}">
              <a16:creationId xmlns:a16="http://schemas.microsoft.com/office/drawing/2014/main" id="{D7D06571-39BF-9232-AB87-AFB70DAB11D1}"/>
            </a:ext>
          </a:extLst>
        </p:cNvPr>
        <p:cNvGrpSpPr/>
        <p:nvPr/>
      </p:nvGrpSpPr>
      <p:grpSpPr>
        <a:xfrm>
          <a:off x="0" y="0"/>
          <a:ext cx="0" cy="0"/>
          <a:chOff x="0" y="0"/>
          <a:chExt cx="0" cy="0"/>
        </a:xfrm>
      </p:grpSpPr>
      <p:sp>
        <p:nvSpPr>
          <p:cNvPr id="21" name="Freeform: Shape 20" hidden="1">
            <a:extLst>
              <a:ext uri="{FF2B5EF4-FFF2-40B4-BE49-F238E27FC236}">
                <a16:creationId xmlns:a16="http://schemas.microsoft.com/office/drawing/2014/main" id="{6F7843DC-4441-F577-7047-BE5D55367B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0592627-F270-D8A1-AF07-16D92AE02171}"/>
              </a:ext>
            </a:extLst>
          </p:cNvPr>
          <p:cNvSpPr>
            <a:spLocks noGrp="1"/>
          </p:cNvSpPr>
          <p:nvPr>
            <p:ph type="title"/>
          </p:nvPr>
        </p:nvSpPr>
        <p:spPr>
          <a:xfrm>
            <a:off x="5939646" y="420130"/>
            <a:ext cx="5314536" cy="1325563"/>
          </a:xfrm>
        </p:spPr>
        <p:txBody>
          <a:bodyPr vert="horz" lIns="91440" tIns="45720" rIns="91440" bIns="45720" rtlCol="0" anchor="ctr">
            <a:normAutofit fontScale="90000"/>
          </a:bodyPr>
          <a:lstStyle/>
          <a:p>
            <a:r>
              <a:rPr lang="en-US" i="1" dirty="0"/>
              <a:t>Mengzi</a:t>
            </a:r>
            <a:r>
              <a:rPr lang="en-US" dirty="0"/>
              <a:t> 6A:14-15 — Reflection…and Reason?</a:t>
            </a:r>
          </a:p>
        </p:txBody>
      </p:sp>
      <p:sp>
        <p:nvSpPr>
          <p:cNvPr id="4" name="Content Placeholder 3">
            <a:extLst>
              <a:ext uri="{FF2B5EF4-FFF2-40B4-BE49-F238E27FC236}">
                <a16:creationId xmlns:a16="http://schemas.microsoft.com/office/drawing/2014/main" id="{68CE2B22-0A00-5FBF-A540-30053A702DBA}"/>
              </a:ext>
            </a:extLst>
          </p:cNvPr>
          <p:cNvSpPr>
            <a:spLocks noGrp="1"/>
          </p:cNvSpPr>
          <p:nvPr>
            <p:ph sz="half" idx="2"/>
          </p:nvPr>
        </p:nvSpPr>
        <p:spPr>
          <a:xfrm>
            <a:off x="5832388" y="2279017"/>
            <a:ext cx="6187333" cy="4294777"/>
          </a:xfrm>
        </p:spPr>
        <p:txBody>
          <a:bodyPr vert="horz" lIns="91440" tIns="45720" rIns="91440" bIns="45720" rtlCol="0" anchor="t">
            <a:normAutofit/>
          </a:bodyPr>
          <a:lstStyle/>
          <a:p>
            <a:r>
              <a:rPr lang="en-US" sz="2400" dirty="0"/>
              <a:t>“It is not the function of the ears and eyes to reflect (</a:t>
            </a:r>
            <a:r>
              <a:rPr lang="en-US" sz="2400" i="1" dirty="0" err="1"/>
              <a:t>si</a:t>
            </a:r>
            <a:r>
              <a:rPr lang="en-US" sz="2400" dirty="0"/>
              <a:t> </a:t>
            </a:r>
            <a:r>
              <a:rPr lang="ja-JP" altLang="en-US" sz="2400"/>
              <a:t>思</a:t>
            </a:r>
            <a:r>
              <a:rPr lang="en-US" altLang="ja-JP" sz="2400" dirty="0"/>
              <a:t>), </a:t>
            </a:r>
            <a:r>
              <a:rPr lang="en-US" sz="2400" dirty="0"/>
              <a:t>and they are misled by things. Things interact with other things and simply lead them along. But the function of the heart is to reflect. If it reflects, then it will get it.... If one first takes one’s stand on what is greater, then what is lesser will not be able to snatch it away.” (6A15)</a:t>
            </a:r>
          </a:p>
          <a:p>
            <a:r>
              <a:rPr lang="en-US" sz="2400" dirty="0"/>
              <a:t>What does it mean to “reflect”? What about to “take a stand </a:t>
            </a:r>
            <a:r>
              <a:rPr lang="en-US" sz="2400" i="1" dirty="0"/>
              <a:t>(li</a:t>
            </a:r>
            <a:r>
              <a:rPr lang="en-US" sz="2400" dirty="0"/>
              <a:t> </a:t>
            </a:r>
            <a:r>
              <a:rPr lang="en-US" sz="2400" dirty="0" err="1"/>
              <a:t>立</a:t>
            </a:r>
            <a:r>
              <a:rPr lang="en-US" sz="2400" dirty="0"/>
              <a:t>)</a:t>
            </a:r>
            <a:r>
              <a:rPr lang="en-US" sz="2400" i="1" dirty="0"/>
              <a:t>”?</a:t>
            </a:r>
          </a:p>
          <a:p>
            <a:r>
              <a:rPr lang="en-US" sz="2400" dirty="0"/>
              <a:t>Is the “heart (</a:t>
            </a:r>
            <a:r>
              <a:rPr lang="en-US" sz="2400" i="1" dirty="0" err="1"/>
              <a:t>xin</a:t>
            </a:r>
            <a:r>
              <a:rPr lang="en-US" sz="2400" dirty="0"/>
              <a:t> </a:t>
            </a:r>
            <a:r>
              <a:rPr lang="en-US" sz="2400" dirty="0" err="1"/>
              <a:t>心</a:t>
            </a:r>
            <a:r>
              <a:rPr lang="en-US" sz="2400" dirty="0"/>
              <a:t>)” akin to Plato’s “reason”?</a:t>
            </a:r>
          </a:p>
          <a:p>
            <a:endParaRPr lang="en-US" sz="2400" dirty="0"/>
          </a:p>
        </p:txBody>
      </p:sp>
      <p:pic>
        <p:nvPicPr>
          <p:cNvPr id="14" name="Content Placeholder 13" descr="A close up of food&#10;&#10;AI-generated content may be incorrect.">
            <a:extLst>
              <a:ext uri="{FF2B5EF4-FFF2-40B4-BE49-F238E27FC236}">
                <a16:creationId xmlns:a16="http://schemas.microsoft.com/office/drawing/2014/main" id="{8B128E6C-596A-D476-95A5-E46673AB0BB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33234" y="-169626"/>
            <a:ext cx="6042454" cy="6175514"/>
          </a:xfrm>
          <a:prstGeom prst="ellipse">
            <a:avLst/>
          </a:prstGeom>
        </p:spPr>
      </p:pic>
    </p:spTree>
    <p:extLst>
      <p:ext uri="{BB962C8B-B14F-4D97-AF65-F5344CB8AC3E}">
        <p14:creationId xmlns:p14="http://schemas.microsoft.com/office/powerpoint/2010/main" val="3011101942"/>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a:extLst>
            <a:ext uri="{FF2B5EF4-FFF2-40B4-BE49-F238E27FC236}">
              <a16:creationId xmlns:a16="http://schemas.microsoft.com/office/drawing/2014/main" id="{14773BB3-9DE3-F636-B131-33AAE01C38C5}"/>
            </a:ext>
          </a:extLst>
        </p:cNvPr>
        <p:cNvGrpSpPr/>
        <p:nvPr/>
      </p:nvGrpSpPr>
      <p:grpSpPr>
        <a:xfrm>
          <a:off x="0" y="0"/>
          <a:ext cx="0" cy="0"/>
          <a:chOff x="0" y="0"/>
          <a:chExt cx="0" cy="0"/>
        </a:xfrm>
      </p:grpSpPr>
      <p:sp>
        <p:nvSpPr>
          <p:cNvPr id="21" name="Freeform: Shape 20" hidden="1">
            <a:extLst>
              <a:ext uri="{FF2B5EF4-FFF2-40B4-BE49-F238E27FC236}">
                <a16:creationId xmlns:a16="http://schemas.microsoft.com/office/drawing/2014/main" id="{75372609-316B-8BFE-3A95-450C9145B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4F23520-4C73-A463-7034-AE52C579D475}"/>
              </a:ext>
            </a:extLst>
          </p:cNvPr>
          <p:cNvSpPr>
            <a:spLocks noGrp="1"/>
          </p:cNvSpPr>
          <p:nvPr>
            <p:ph type="title"/>
          </p:nvPr>
        </p:nvSpPr>
        <p:spPr>
          <a:xfrm>
            <a:off x="5939646" y="420130"/>
            <a:ext cx="5314536" cy="1325563"/>
          </a:xfrm>
        </p:spPr>
        <p:txBody>
          <a:bodyPr vert="horz" lIns="91440" tIns="45720" rIns="91440" bIns="45720" rtlCol="0" anchor="ctr">
            <a:normAutofit/>
          </a:bodyPr>
          <a:lstStyle/>
          <a:p>
            <a:r>
              <a:rPr lang="en-US" i="1" dirty="0"/>
              <a:t>Mengzi</a:t>
            </a:r>
            <a:r>
              <a:rPr lang="en-US" dirty="0"/>
              <a:t> 6A:14-15 — </a:t>
            </a:r>
            <a:r>
              <a:rPr lang="en-US" dirty="0" err="1"/>
              <a:t>Mengzian</a:t>
            </a:r>
            <a:r>
              <a:rPr lang="en-US" dirty="0"/>
              <a:t> Psychology</a:t>
            </a:r>
          </a:p>
        </p:txBody>
      </p:sp>
      <p:sp>
        <p:nvSpPr>
          <p:cNvPr id="4" name="Content Placeholder 3">
            <a:extLst>
              <a:ext uri="{FF2B5EF4-FFF2-40B4-BE49-F238E27FC236}">
                <a16:creationId xmlns:a16="http://schemas.microsoft.com/office/drawing/2014/main" id="{5EA2041C-80AC-21A5-4730-48175433BDE0}"/>
              </a:ext>
            </a:extLst>
          </p:cNvPr>
          <p:cNvSpPr>
            <a:spLocks noGrp="1"/>
          </p:cNvSpPr>
          <p:nvPr>
            <p:ph sz="half" idx="2"/>
          </p:nvPr>
        </p:nvSpPr>
        <p:spPr>
          <a:xfrm>
            <a:off x="5832388" y="2279017"/>
            <a:ext cx="6187333" cy="4294777"/>
          </a:xfrm>
        </p:spPr>
        <p:txBody>
          <a:bodyPr vert="horz" lIns="91440" tIns="45720" rIns="91440" bIns="45720" rtlCol="0" anchor="t">
            <a:normAutofit/>
          </a:bodyPr>
          <a:lstStyle/>
          <a:p>
            <a:r>
              <a:rPr lang="en-US" sz="2400" dirty="0"/>
              <a:t>Mengzi holds that we have two types of emotional dispositions:</a:t>
            </a:r>
          </a:p>
          <a:p>
            <a:pPr lvl="1"/>
            <a:r>
              <a:rPr lang="en-US" sz="2000" dirty="0"/>
              <a:t>Physical (e.g., mouth’s desire for delicious flavor)</a:t>
            </a:r>
          </a:p>
          <a:p>
            <a:pPr lvl="1"/>
            <a:r>
              <a:rPr lang="en-US" sz="2000" dirty="0"/>
              <a:t>Socio-moral (e.g., king’s concern for ox)</a:t>
            </a:r>
          </a:p>
        </p:txBody>
      </p:sp>
      <p:pic>
        <p:nvPicPr>
          <p:cNvPr id="14" name="Content Placeholder 13" descr="A close up of food&#10;&#10;AI-generated content may be incorrect.">
            <a:extLst>
              <a:ext uri="{FF2B5EF4-FFF2-40B4-BE49-F238E27FC236}">
                <a16:creationId xmlns:a16="http://schemas.microsoft.com/office/drawing/2014/main" id="{26329894-568D-CE0B-01DD-C8E1C7BB3816}"/>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33234" y="-169626"/>
            <a:ext cx="6042454" cy="6175514"/>
          </a:xfrm>
          <a:prstGeom prst="ellipse">
            <a:avLst/>
          </a:prstGeom>
        </p:spPr>
      </p:pic>
    </p:spTree>
    <p:extLst>
      <p:ext uri="{BB962C8B-B14F-4D97-AF65-F5344CB8AC3E}">
        <p14:creationId xmlns:p14="http://schemas.microsoft.com/office/powerpoint/2010/main" val="2976534787"/>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a:extLst>
            <a:ext uri="{FF2B5EF4-FFF2-40B4-BE49-F238E27FC236}">
              <a16:creationId xmlns:a16="http://schemas.microsoft.com/office/drawing/2014/main" id="{277E4B96-722B-3E9A-B342-C7C7559AEC38}"/>
            </a:ext>
          </a:extLst>
        </p:cNvPr>
        <p:cNvGrpSpPr/>
        <p:nvPr/>
      </p:nvGrpSpPr>
      <p:grpSpPr>
        <a:xfrm>
          <a:off x="0" y="0"/>
          <a:ext cx="0" cy="0"/>
          <a:chOff x="0" y="0"/>
          <a:chExt cx="0" cy="0"/>
        </a:xfrm>
      </p:grpSpPr>
      <p:sp>
        <p:nvSpPr>
          <p:cNvPr id="21" name="Freeform: Shape 20" hidden="1">
            <a:extLst>
              <a:ext uri="{FF2B5EF4-FFF2-40B4-BE49-F238E27FC236}">
                <a16:creationId xmlns:a16="http://schemas.microsoft.com/office/drawing/2014/main" id="{09BC5A8E-9F14-9B35-E8B6-77144D5206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D252DF7-CC36-3C1A-2038-7FE1349CC549}"/>
              </a:ext>
            </a:extLst>
          </p:cNvPr>
          <p:cNvSpPr>
            <a:spLocks noGrp="1"/>
          </p:cNvSpPr>
          <p:nvPr>
            <p:ph type="title"/>
          </p:nvPr>
        </p:nvSpPr>
        <p:spPr>
          <a:xfrm>
            <a:off x="5939646" y="420130"/>
            <a:ext cx="5314536" cy="1325563"/>
          </a:xfrm>
        </p:spPr>
        <p:txBody>
          <a:bodyPr vert="horz" lIns="91440" tIns="45720" rIns="91440" bIns="45720" rtlCol="0" anchor="ctr">
            <a:normAutofit/>
          </a:bodyPr>
          <a:lstStyle/>
          <a:p>
            <a:r>
              <a:rPr lang="en-US" i="1" dirty="0"/>
              <a:t>Mengzi</a:t>
            </a:r>
            <a:r>
              <a:rPr lang="en-US" dirty="0"/>
              <a:t> 6A:14-15 — </a:t>
            </a:r>
            <a:r>
              <a:rPr lang="en-US" dirty="0" err="1"/>
              <a:t>Mengzian</a:t>
            </a:r>
            <a:r>
              <a:rPr lang="en-US" dirty="0"/>
              <a:t> Psychology</a:t>
            </a:r>
          </a:p>
        </p:txBody>
      </p:sp>
      <p:sp>
        <p:nvSpPr>
          <p:cNvPr id="4" name="Content Placeholder 3">
            <a:extLst>
              <a:ext uri="{FF2B5EF4-FFF2-40B4-BE49-F238E27FC236}">
                <a16:creationId xmlns:a16="http://schemas.microsoft.com/office/drawing/2014/main" id="{107EBDE1-D14B-9EA1-B84F-9A3CB3E6D85C}"/>
              </a:ext>
            </a:extLst>
          </p:cNvPr>
          <p:cNvSpPr>
            <a:spLocks noGrp="1"/>
          </p:cNvSpPr>
          <p:nvPr>
            <p:ph sz="half" idx="2"/>
          </p:nvPr>
        </p:nvSpPr>
        <p:spPr>
          <a:xfrm>
            <a:off x="5832388" y="2279017"/>
            <a:ext cx="6187333" cy="4294777"/>
          </a:xfrm>
        </p:spPr>
        <p:txBody>
          <a:bodyPr vert="horz" lIns="91440" tIns="45720" rIns="91440" bIns="45720" rtlCol="0" anchor="t">
            <a:normAutofit/>
          </a:bodyPr>
          <a:lstStyle/>
          <a:p>
            <a:r>
              <a:rPr lang="en-US" sz="2400" dirty="0"/>
              <a:t>Mengzi holds that we have two types of emotional dispositions:</a:t>
            </a:r>
          </a:p>
          <a:p>
            <a:pPr lvl="1"/>
            <a:r>
              <a:rPr lang="en-US" sz="2000" dirty="0"/>
              <a:t>Physical (e.g., mouth’s desire for delicious flavor)</a:t>
            </a:r>
          </a:p>
          <a:p>
            <a:pPr lvl="1"/>
            <a:r>
              <a:rPr lang="en-US" sz="2000" dirty="0"/>
              <a:t>Socio-moral (e.g., king’s concern for ox)</a:t>
            </a:r>
          </a:p>
          <a:p>
            <a:r>
              <a:rPr lang="en-US" sz="2400" dirty="0"/>
              <a:t>The emotions can be nurtured or neglected</a:t>
            </a:r>
          </a:p>
          <a:p>
            <a:pPr lvl="1"/>
            <a:r>
              <a:rPr lang="en-US" sz="2000" dirty="0"/>
              <a:t>When the socio-moral ones are strengthened, they can become reliable virtues – more Wednesday</a:t>
            </a:r>
          </a:p>
        </p:txBody>
      </p:sp>
      <p:pic>
        <p:nvPicPr>
          <p:cNvPr id="14" name="Content Placeholder 13" descr="A close up of food&#10;&#10;AI-generated content may be incorrect.">
            <a:extLst>
              <a:ext uri="{FF2B5EF4-FFF2-40B4-BE49-F238E27FC236}">
                <a16:creationId xmlns:a16="http://schemas.microsoft.com/office/drawing/2014/main" id="{33B0C7DC-2765-2DE6-46A9-CE012B77871D}"/>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33234" y="-169626"/>
            <a:ext cx="6042454" cy="6175514"/>
          </a:xfrm>
          <a:prstGeom prst="ellipse">
            <a:avLst/>
          </a:prstGeom>
        </p:spPr>
      </p:pic>
    </p:spTree>
    <p:extLst>
      <p:ext uri="{BB962C8B-B14F-4D97-AF65-F5344CB8AC3E}">
        <p14:creationId xmlns:p14="http://schemas.microsoft.com/office/powerpoint/2010/main" val="41233587"/>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a:extLst>
            <a:ext uri="{FF2B5EF4-FFF2-40B4-BE49-F238E27FC236}">
              <a16:creationId xmlns:a16="http://schemas.microsoft.com/office/drawing/2014/main" id="{C717D043-2086-BA61-4CA9-5E0717407317}"/>
            </a:ext>
          </a:extLst>
        </p:cNvPr>
        <p:cNvGrpSpPr/>
        <p:nvPr/>
      </p:nvGrpSpPr>
      <p:grpSpPr>
        <a:xfrm>
          <a:off x="0" y="0"/>
          <a:ext cx="0" cy="0"/>
          <a:chOff x="0" y="0"/>
          <a:chExt cx="0" cy="0"/>
        </a:xfrm>
      </p:grpSpPr>
      <p:sp>
        <p:nvSpPr>
          <p:cNvPr id="21" name="Freeform: Shape 20" hidden="1">
            <a:extLst>
              <a:ext uri="{FF2B5EF4-FFF2-40B4-BE49-F238E27FC236}">
                <a16:creationId xmlns:a16="http://schemas.microsoft.com/office/drawing/2014/main" id="{1B74A54E-30D8-BB82-5E37-48D123EDB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0E9ABA1-2664-05F3-84D0-62D076ED55C5}"/>
              </a:ext>
            </a:extLst>
          </p:cNvPr>
          <p:cNvSpPr>
            <a:spLocks noGrp="1"/>
          </p:cNvSpPr>
          <p:nvPr>
            <p:ph type="title"/>
          </p:nvPr>
        </p:nvSpPr>
        <p:spPr>
          <a:xfrm>
            <a:off x="5939646" y="420130"/>
            <a:ext cx="5314536" cy="1325563"/>
          </a:xfrm>
        </p:spPr>
        <p:txBody>
          <a:bodyPr vert="horz" lIns="91440" tIns="45720" rIns="91440" bIns="45720" rtlCol="0" anchor="ctr">
            <a:normAutofit/>
          </a:bodyPr>
          <a:lstStyle/>
          <a:p>
            <a:r>
              <a:rPr lang="en-US" i="1" dirty="0"/>
              <a:t>Mengzi</a:t>
            </a:r>
            <a:r>
              <a:rPr lang="en-US" dirty="0"/>
              <a:t> 6A:14-15 — </a:t>
            </a:r>
            <a:r>
              <a:rPr lang="en-US" dirty="0" err="1"/>
              <a:t>Mengzian</a:t>
            </a:r>
            <a:r>
              <a:rPr lang="en-US" dirty="0"/>
              <a:t> Psychology</a:t>
            </a:r>
          </a:p>
        </p:txBody>
      </p:sp>
      <p:sp>
        <p:nvSpPr>
          <p:cNvPr id="4" name="Content Placeholder 3">
            <a:extLst>
              <a:ext uri="{FF2B5EF4-FFF2-40B4-BE49-F238E27FC236}">
                <a16:creationId xmlns:a16="http://schemas.microsoft.com/office/drawing/2014/main" id="{1EB01FBA-BDB7-42CB-38BF-ABBE739418BE}"/>
              </a:ext>
            </a:extLst>
          </p:cNvPr>
          <p:cNvSpPr>
            <a:spLocks noGrp="1"/>
          </p:cNvSpPr>
          <p:nvPr>
            <p:ph sz="half" idx="2"/>
          </p:nvPr>
        </p:nvSpPr>
        <p:spPr>
          <a:xfrm>
            <a:off x="5832388" y="2279017"/>
            <a:ext cx="6187333" cy="4294777"/>
          </a:xfrm>
        </p:spPr>
        <p:txBody>
          <a:bodyPr vert="horz" lIns="91440" tIns="45720" rIns="91440" bIns="45720" rtlCol="0" anchor="t">
            <a:normAutofit/>
          </a:bodyPr>
          <a:lstStyle/>
          <a:p>
            <a:r>
              <a:rPr lang="en-US" sz="2400" dirty="0"/>
              <a:t>Mengzi holds that we have two types of emotional dispositions:</a:t>
            </a:r>
          </a:p>
          <a:p>
            <a:pPr lvl="1"/>
            <a:r>
              <a:rPr lang="en-US" sz="2000" dirty="0"/>
              <a:t>Physical (e.g., mouth’s desire for delicious flavor)</a:t>
            </a:r>
          </a:p>
          <a:p>
            <a:pPr lvl="1"/>
            <a:r>
              <a:rPr lang="en-US" sz="2000" dirty="0"/>
              <a:t>Socio-moral (e.g., king’s concern for ox)</a:t>
            </a:r>
          </a:p>
          <a:p>
            <a:r>
              <a:rPr lang="en-US" sz="2400" dirty="0"/>
              <a:t>The emotions can be nurtured or neglected</a:t>
            </a:r>
          </a:p>
          <a:p>
            <a:r>
              <a:rPr lang="en-US" sz="2400" dirty="0"/>
              <a:t>We can choose – at least to some degree – how to direct our attention (“reflect,” “take a stand,” “set one’s heart on (</a:t>
            </a:r>
            <a:r>
              <a:rPr lang="en-US" sz="2400" i="1" dirty="0" err="1"/>
              <a:t>zhi</a:t>
            </a:r>
            <a:r>
              <a:rPr lang="en-US" sz="2400" dirty="0"/>
              <a:t> </a:t>
            </a:r>
            <a:r>
              <a:rPr lang="en-US" sz="2400" dirty="0" err="1"/>
              <a:t>志</a:t>
            </a:r>
            <a:r>
              <a:rPr lang="en-US" sz="2400" dirty="0"/>
              <a:t>)”)</a:t>
            </a:r>
          </a:p>
        </p:txBody>
      </p:sp>
      <p:pic>
        <p:nvPicPr>
          <p:cNvPr id="14" name="Content Placeholder 13" descr="A close up of food&#10;&#10;AI-generated content may be incorrect.">
            <a:extLst>
              <a:ext uri="{FF2B5EF4-FFF2-40B4-BE49-F238E27FC236}">
                <a16:creationId xmlns:a16="http://schemas.microsoft.com/office/drawing/2014/main" id="{E781E260-254C-F0FD-3144-D0C6A70AAE2A}"/>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33234" y="-169626"/>
            <a:ext cx="6042454" cy="6175514"/>
          </a:xfrm>
          <a:prstGeom prst="ellipse">
            <a:avLst/>
          </a:prstGeom>
        </p:spPr>
      </p:pic>
    </p:spTree>
    <p:extLst>
      <p:ext uri="{BB962C8B-B14F-4D97-AF65-F5344CB8AC3E}">
        <p14:creationId xmlns:p14="http://schemas.microsoft.com/office/powerpoint/2010/main" val="314567337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1" name="Rectangle 17">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861EE81-84BF-1F46-B7D1-E8A79543DC94}"/>
              </a:ext>
            </a:extLst>
          </p:cNvPr>
          <p:cNvSpPr>
            <a:spLocks noGrp="1"/>
          </p:cNvSpPr>
          <p:nvPr>
            <p:ph type="title"/>
          </p:nvPr>
        </p:nvSpPr>
        <p:spPr>
          <a:xfrm>
            <a:off x="835649" y="307226"/>
            <a:ext cx="10520702" cy="1325563"/>
          </a:xfrm>
        </p:spPr>
        <p:txBody>
          <a:bodyPr vert="horz" lIns="91440" tIns="45720" rIns="91440" bIns="45720" rtlCol="0" anchor="ctr">
            <a:normAutofit/>
          </a:bodyPr>
          <a:lstStyle/>
          <a:p>
            <a:r>
              <a:rPr lang="en-US" kern="1200" dirty="0">
                <a:solidFill>
                  <a:schemeClr val="tx1"/>
                </a:solidFill>
                <a:latin typeface="+mj-lt"/>
                <a:ea typeface="+mj-ea"/>
                <a:cs typeface="+mj-cs"/>
              </a:rPr>
              <a:t>Classical Confucianism – Social Context</a:t>
            </a:r>
          </a:p>
        </p:txBody>
      </p:sp>
      <p:sp>
        <p:nvSpPr>
          <p:cNvPr id="3" name="Content Placeholder 2">
            <a:extLst>
              <a:ext uri="{FF2B5EF4-FFF2-40B4-BE49-F238E27FC236}">
                <a16:creationId xmlns:a16="http://schemas.microsoft.com/office/drawing/2014/main" id="{691AC8A1-912D-5A49-96D6-1899D87A6080}"/>
              </a:ext>
            </a:extLst>
          </p:cNvPr>
          <p:cNvSpPr>
            <a:spLocks noGrp="1"/>
          </p:cNvSpPr>
          <p:nvPr>
            <p:ph sz="half" idx="1"/>
          </p:nvPr>
        </p:nvSpPr>
        <p:spPr>
          <a:xfrm>
            <a:off x="838200" y="2191807"/>
            <a:ext cx="4936067" cy="3985155"/>
          </a:xfrm>
        </p:spPr>
        <p:txBody>
          <a:bodyPr vert="horz" lIns="91440" tIns="45720" rIns="91440" bIns="45720" rtlCol="0">
            <a:normAutofit/>
          </a:bodyPr>
          <a:lstStyle/>
          <a:p>
            <a:r>
              <a:rPr lang="en-US" sz="2200" dirty="0"/>
              <a:t>Early Zhou (c. 1000 BCE)</a:t>
            </a:r>
          </a:p>
          <a:p>
            <a:r>
              <a:rPr lang="en-US" sz="2200" dirty="0"/>
              <a:t>Gradual changes</a:t>
            </a:r>
          </a:p>
          <a:p>
            <a:pPr lvl="1"/>
            <a:r>
              <a:rPr lang="en-US" sz="2200" dirty="0"/>
              <a:t>Decline of central power</a:t>
            </a:r>
          </a:p>
          <a:p>
            <a:pPr lvl="1"/>
            <a:r>
              <a:rPr lang="en-US" sz="2200" dirty="0"/>
              <a:t>Growth of population and social complexity</a:t>
            </a:r>
          </a:p>
          <a:p>
            <a:pPr lvl="1"/>
            <a:r>
              <a:rPr lang="en-US" sz="2200" dirty="0"/>
              <a:t>Feudal “lords” aspire to be kings</a:t>
            </a:r>
          </a:p>
        </p:txBody>
      </p:sp>
      <p:pic>
        <p:nvPicPr>
          <p:cNvPr id="8" name="Content Placeholder 7" descr="Map&#10;&#10;Description automatically generated">
            <a:extLst>
              <a:ext uri="{FF2B5EF4-FFF2-40B4-BE49-F238E27FC236}">
                <a16:creationId xmlns:a16="http://schemas.microsoft.com/office/drawing/2014/main" id="{5647C088-3C7E-EF41-B026-36ADE432F41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54703" y="1552345"/>
            <a:ext cx="5501624" cy="5033986"/>
          </a:xfrm>
          <a:prstGeom prst="rect">
            <a:avLst/>
          </a:prstGeom>
        </p:spPr>
      </p:pic>
    </p:spTree>
    <p:extLst>
      <p:ext uri="{BB962C8B-B14F-4D97-AF65-F5344CB8AC3E}">
        <p14:creationId xmlns:p14="http://schemas.microsoft.com/office/powerpoint/2010/main" val="1029239886"/>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a:extLst>
            <a:ext uri="{FF2B5EF4-FFF2-40B4-BE49-F238E27FC236}">
              <a16:creationId xmlns:a16="http://schemas.microsoft.com/office/drawing/2014/main" id="{4DA4E8DB-2171-5F7F-5D85-01AC90819174}"/>
            </a:ext>
          </a:extLst>
        </p:cNvPr>
        <p:cNvGrpSpPr/>
        <p:nvPr/>
      </p:nvGrpSpPr>
      <p:grpSpPr>
        <a:xfrm>
          <a:off x="0" y="0"/>
          <a:ext cx="0" cy="0"/>
          <a:chOff x="0" y="0"/>
          <a:chExt cx="0" cy="0"/>
        </a:xfrm>
      </p:grpSpPr>
      <p:sp>
        <p:nvSpPr>
          <p:cNvPr id="21" name="Freeform: Shape 20" hidden="1">
            <a:extLst>
              <a:ext uri="{FF2B5EF4-FFF2-40B4-BE49-F238E27FC236}">
                <a16:creationId xmlns:a16="http://schemas.microsoft.com/office/drawing/2014/main" id="{DFE9A2B4-455D-61CB-61B5-A95DD87FE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21BBE49-1725-F324-7D21-FA7F2A4990CF}"/>
              </a:ext>
            </a:extLst>
          </p:cNvPr>
          <p:cNvSpPr>
            <a:spLocks noGrp="1"/>
          </p:cNvSpPr>
          <p:nvPr>
            <p:ph type="title"/>
          </p:nvPr>
        </p:nvSpPr>
        <p:spPr>
          <a:xfrm>
            <a:off x="5939646" y="420130"/>
            <a:ext cx="5314536" cy="1325563"/>
          </a:xfrm>
        </p:spPr>
        <p:txBody>
          <a:bodyPr vert="horz" lIns="91440" tIns="45720" rIns="91440" bIns="45720" rtlCol="0" anchor="ctr">
            <a:normAutofit/>
          </a:bodyPr>
          <a:lstStyle/>
          <a:p>
            <a:r>
              <a:rPr lang="en-US" i="1" dirty="0"/>
              <a:t>Mengzi</a:t>
            </a:r>
            <a:r>
              <a:rPr lang="en-US" dirty="0"/>
              <a:t> 6A:14-15 — </a:t>
            </a:r>
            <a:r>
              <a:rPr lang="en-US" dirty="0" err="1"/>
              <a:t>Mengzian</a:t>
            </a:r>
            <a:r>
              <a:rPr lang="en-US" dirty="0"/>
              <a:t> Psychology</a:t>
            </a:r>
          </a:p>
        </p:txBody>
      </p:sp>
      <p:sp>
        <p:nvSpPr>
          <p:cNvPr id="4" name="Content Placeholder 3">
            <a:extLst>
              <a:ext uri="{FF2B5EF4-FFF2-40B4-BE49-F238E27FC236}">
                <a16:creationId xmlns:a16="http://schemas.microsoft.com/office/drawing/2014/main" id="{93956562-01C6-E4A2-4B68-80C477F9C14E}"/>
              </a:ext>
            </a:extLst>
          </p:cNvPr>
          <p:cNvSpPr>
            <a:spLocks noGrp="1"/>
          </p:cNvSpPr>
          <p:nvPr>
            <p:ph sz="half" idx="2"/>
          </p:nvPr>
        </p:nvSpPr>
        <p:spPr>
          <a:xfrm>
            <a:off x="5832388" y="2279017"/>
            <a:ext cx="6187333" cy="4294777"/>
          </a:xfrm>
        </p:spPr>
        <p:txBody>
          <a:bodyPr vert="horz" lIns="91440" tIns="45720" rIns="91440" bIns="45720" rtlCol="0" anchor="t">
            <a:normAutofit/>
          </a:bodyPr>
          <a:lstStyle/>
          <a:p>
            <a:r>
              <a:rPr lang="en-US" sz="2400" dirty="0"/>
              <a:t>Mengzi holds that we have two types of emotional dispositions:</a:t>
            </a:r>
          </a:p>
          <a:p>
            <a:pPr lvl="1"/>
            <a:r>
              <a:rPr lang="en-US" sz="2000" dirty="0"/>
              <a:t>Physical (e.g., mouth’s desire for delicious flavor)</a:t>
            </a:r>
          </a:p>
          <a:p>
            <a:pPr lvl="1"/>
            <a:r>
              <a:rPr lang="en-US" sz="2000" dirty="0"/>
              <a:t>Socio-moral (e.g., king’s concern for ox)</a:t>
            </a:r>
          </a:p>
          <a:p>
            <a:r>
              <a:rPr lang="en-US" sz="2400" dirty="0"/>
              <a:t>The emotions can be nurtured or neglected</a:t>
            </a:r>
          </a:p>
          <a:p>
            <a:r>
              <a:rPr lang="en-US" sz="2400" dirty="0"/>
              <a:t>We can choose – at least to some degree – how to direct our attention (“reflect,” “take a stand,” “set one’s heart on (</a:t>
            </a:r>
            <a:r>
              <a:rPr lang="en-US" sz="2400" i="1" dirty="0" err="1"/>
              <a:t>zhi</a:t>
            </a:r>
            <a:r>
              <a:rPr lang="en-US" sz="2400" dirty="0"/>
              <a:t> </a:t>
            </a:r>
            <a:r>
              <a:rPr lang="en-US" sz="2400" dirty="0" err="1"/>
              <a:t>志</a:t>
            </a:r>
            <a:r>
              <a:rPr lang="en-US" sz="2400" dirty="0"/>
              <a:t>)”)</a:t>
            </a:r>
          </a:p>
          <a:p>
            <a:r>
              <a:rPr lang="en-US" sz="2400" dirty="0"/>
              <a:t>These are abilities of one’s heart, rather than a separate faculty of “reason”</a:t>
            </a:r>
          </a:p>
        </p:txBody>
      </p:sp>
      <p:pic>
        <p:nvPicPr>
          <p:cNvPr id="14" name="Content Placeholder 13" descr="A close up of food&#10;&#10;AI-generated content may be incorrect.">
            <a:extLst>
              <a:ext uri="{FF2B5EF4-FFF2-40B4-BE49-F238E27FC236}">
                <a16:creationId xmlns:a16="http://schemas.microsoft.com/office/drawing/2014/main" id="{8ED004D9-2B68-50C7-C862-EE4A63016415}"/>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33234" y="-169626"/>
            <a:ext cx="6042454" cy="6175514"/>
          </a:xfrm>
          <a:prstGeom prst="ellipse">
            <a:avLst/>
          </a:prstGeom>
        </p:spPr>
      </p:pic>
    </p:spTree>
    <p:extLst>
      <p:ext uri="{BB962C8B-B14F-4D97-AF65-F5344CB8AC3E}">
        <p14:creationId xmlns:p14="http://schemas.microsoft.com/office/powerpoint/2010/main" val="344526737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1" name="Rectangle 17">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861EE81-84BF-1F46-B7D1-E8A79543DC94}"/>
              </a:ext>
            </a:extLst>
          </p:cNvPr>
          <p:cNvSpPr>
            <a:spLocks noGrp="1"/>
          </p:cNvSpPr>
          <p:nvPr>
            <p:ph type="title"/>
          </p:nvPr>
        </p:nvSpPr>
        <p:spPr>
          <a:xfrm>
            <a:off x="835649" y="307226"/>
            <a:ext cx="10520702" cy="1325563"/>
          </a:xfrm>
        </p:spPr>
        <p:txBody>
          <a:bodyPr vert="horz" lIns="91440" tIns="45720" rIns="91440" bIns="45720" rtlCol="0" anchor="ctr">
            <a:normAutofit/>
          </a:bodyPr>
          <a:lstStyle/>
          <a:p>
            <a:r>
              <a:rPr lang="en-US" kern="1200" dirty="0">
                <a:solidFill>
                  <a:schemeClr val="tx1"/>
                </a:solidFill>
                <a:latin typeface="+mj-lt"/>
                <a:ea typeface="+mj-ea"/>
                <a:cs typeface="+mj-cs"/>
              </a:rPr>
              <a:t>Classical Confucianism – Social Context</a:t>
            </a:r>
          </a:p>
        </p:txBody>
      </p:sp>
      <p:sp>
        <p:nvSpPr>
          <p:cNvPr id="3" name="Content Placeholder 2">
            <a:extLst>
              <a:ext uri="{FF2B5EF4-FFF2-40B4-BE49-F238E27FC236}">
                <a16:creationId xmlns:a16="http://schemas.microsoft.com/office/drawing/2014/main" id="{691AC8A1-912D-5A49-96D6-1899D87A6080}"/>
              </a:ext>
            </a:extLst>
          </p:cNvPr>
          <p:cNvSpPr>
            <a:spLocks noGrp="1"/>
          </p:cNvSpPr>
          <p:nvPr>
            <p:ph sz="half" idx="1"/>
          </p:nvPr>
        </p:nvSpPr>
        <p:spPr>
          <a:xfrm>
            <a:off x="838200" y="2191807"/>
            <a:ext cx="4936067" cy="3985155"/>
          </a:xfrm>
        </p:spPr>
        <p:txBody>
          <a:bodyPr vert="horz" lIns="91440" tIns="45720" rIns="91440" bIns="45720" rtlCol="0">
            <a:normAutofit/>
          </a:bodyPr>
          <a:lstStyle/>
          <a:p>
            <a:r>
              <a:rPr lang="en-US" sz="2200" dirty="0">
                <a:solidFill>
                  <a:schemeClr val="tx2">
                    <a:lumMod val="50000"/>
                  </a:schemeClr>
                </a:solidFill>
              </a:rPr>
              <a:t>Early Zhou (c. 1000 BCE)</a:t>
            </a:r>
          </a:p>
          <a:p>
            <a:r>
              <a:rPr lang="en-US" sz="2200" dirty="0">
                <a:solidFill>
                  <a:schemeClr val="tx2">
                    <a:lumMod val="50000"/>
                  </a:schemeClr>
                </a:solidFill>
              </a:rPr>
              <a:t>Gradual changes</a:t>
            </a:r>
          </a:p>
          <a:p>
            <a:pPr lvl="1"/>
            <a:r>
              <a:rPr lang="en-US" sz="2200" dirty="0">
                <a:solidFill>
                  <a:schemeClr val="tx2">
                    <a:lumMod val="50000"/>
                  </a:schemeClr>
                </a:solidFill>
              </a:rPr>
              <a:t>Decline of central power</a:t>
            </a:r>
          </a:p>
          <a:p>
            <a:pPr lvl="1"/>
            <a:r>
              <a:rPr lang="en-US" sz="2200" dirty="0">
                <a:solidFill>
                  <a:schemeClr val="tx2">
                    <a:lumMod val="50000"/>
                  </a:schemeClr>
                </a:solidFill>
              </a:rPr>
              <a:t>Growth of population and social complexity</a:t>
            </a:r>
          </a:p>
          <a:p>
            <a:pPr lvl="1"/>
            <a:r>
              <a:rPr lang="en-US" sz="2200" dirty="0">
                <a:solidFill>
                  <a:schemeClr val="tx2">
                    <a:lumMod val="50000"/>
                  </a:schemeClr>
                </a:solidFill>
              </a:rPr>
              <a:t>Feudal “lords” aspire to be kings</a:t>
            </a:r>
          </a:p>
          <a:p>
            <a:r>
              <a:rPr lang="en-US" sz="2200" dirty="0"/>
              <a:t>Warring States Era (5</a:t>
            </a:r>
            <a:r>
              <a:rPr lang="en-US" sz="2200" baseline="30000" dirty="0"/>
              <a:t>th</a:t>
            </a:r>
            <a:r>
              <a:rPr lang="en-US" sz="2200" dirty="0"/>
              <a:t>-3</a:t>
            </a:r>
            <a:r>
              <a:rPr lang="en-US" sz="2200" baseline="30000" dirty="0"/>
              <a:t>rd</a:t>
            </a:r>
            <a:r>
              <a:rPr lang="en-US" sz="2200" dirty="0"/>
              <a:t> c. BCE)</a:t>
            </a:r>
          </a:p>
          <a:p>
            <a:endParaRPr lang="en-US" sz="2400" dirty="0"/>
          </a:p>
        </p:txBody>
      </p:sp>
      <p:pic>
        <p:nvPicPr>
          <p:cNvPr id="7" name="Content Placeholder 6" descr="Map&#10;&#10;Description automatically generated">
            <a:extLst>
              <a:ext uri="{FF2B5EF4-FFF2-40B4-BE49-F238E27FC236}">
                <a16:creationId xmlns:a16="http://schemas.microsoft.com/office/drawing/2014/main" id="{07967037-A3E3-F049-9F5D-6D3FE61BEA9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46877" y="2485714"/>
            <a:ext cx="6267268" cy="3691248"/>
          </a:xfrm>
        </p:spPr>
      </p:pic>
    </p:spTree>
    <p:extLst>
      <p:ext uri="{BB962C8B-B14F-4D97-AF65-F5344CB8AC3E}">
        <p14:creationId xmlns:p14="http://schemas.microsoft.com/office/powerpoint/2010/main" val="168962443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6" name="Content Placeholder 5" descr="A picture containing text, book&#10;&#10;Description automatically generated">
            <a:extLst>
              <a:ext uri="{FF2B5EF4-FFF2-40B4-BE49-F238E27FC236}">
                <a16:creationId xmlns:a16="http://schemas.microsoft.com/office/drawing/2014/main" id="{1B317257-7C8E-254D-8DCF-52BB1C3D3B83}"/>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20480" t="-2899" r="10690" b="2899"/>
          <a:stretch/>
        </p:blipFill>
        <p:spPr>
          <a:xfrm>
            <a:off x="0" y="10"/>
            <a:ext cx="7407724" cy="6857990"/>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p:spPr>
      </p:pic>
      <p:sp>
        <p:nvSpPr>
          <p:cNvPr id="16" name="Freeform: Shape 15">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11927"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8" name="Freeform: Shape 17">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2784"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104183C-89F6-5243-B881-1B0FB900B59B}"/>
              </a:ext>
            </a:extLst>
          </p:cNvPr>
          <p:cNvSpPr>
            <a:spLocks noGrp="1"/>
          </p:cNvSpPr>
          <p:nvPr>
            <p:ph type="title"/>
          </p:nvPr>
        </p:nvSpPr>
        <p:spPr>
          <a:xfrm>
            <a:off x="6801435" y="632777"/>
            <a:ext cx="4819952" cy="803214"/>
          </a:xfrm>
        </p:spPr>
        <p:txBody>
          <a:bodyPr vert="horz" lIns="91440" tIns="45720" rIns="91440" bIns="45720" rtlCol="0" anchor="ctr">
            <a:normAutofit/>
          </a:bodyPr>
          <a:lstStyle/>
          <a:p>
            <a:r>
              <a:rPr lang="en-US" sz="3700" dirty="0"/>
              <a:t>Classical Confucianism</a:t>
            </a:r>
          </a:p>
        </p:txBody>
      </p:sp>
      <p:sp>
        <p:nvSpPr>
          <p:cNvPr id="4" name="Content Placeholder 3">
            <a:extLst>
              <a:ext uri="{FF2B5EF4-FFF2-40B4-BE49-F238E27FC236}">
                <a16:creationId xmlns:a16="http://schemas.microsoft.com/office/drawing/2014/main" id="{83BFE1A4-8002-5B4A-B06D-DEE24DF24B93}"/>
              </a:ext>
            </a:extLst>
          </p:cNvPr>
          <p:cNvSpPr>
            <a:spLocks noGrp="1"/>
          </p:cNvSpPr>
          <p:nvPr>
            <p:ph sz="half" idx="2"/>
          </p:nvPr>
        </p:nvSpPr>
        <p:spPr>
          <a:xfrm>
            <a:off x="6801436" y="1435991"/>
            <a:ext cx="4819951" cy="4038052"/>
          </a:xfrm>
        </p:spPr>
        <p:txBody>
          <a:bodyPr vert="horz" lIns="91440" tIns="45720" rIns="91440" bIns="45720" rtlCol="0" anchor="t">
            <a:normAutofit fontScale="92500" lnSpcReduction="10000"/>
          </a:bodyPr>
          <a:lstStyle/>
          <a:p>
            <a:r>
              <a:rPr lang="en-US" sz="2400" dirty="0" err="1"/>
              <a:t>Kongzi</a:t>
            </a:r>
            <a:r>
              <a:rPr lang="en-US" sz="2400" dirty="0"/>
              <a:t> </a:t>
            </a:r>
            <a:r>
              <a:rPr lang="zh-TW" altLang="en-US" sz="2400" dirty="0"/>
              <a:t>孔子 </a:t>
            </a:r>
            <a:r>
              <a:rPr lang="en-US" altLang="zh-TW" sz="2400" dirty="0"/>
              <a:t>(</a:t>
            </a:r>
            <a:r>
              <a:rPr lang="en-US" sz="2400" dirty="0"/>
              <a:t>or Confucius), 551 – 479 BCE, pronounced </a:t>
            </a:r>
            <a:r>
              <a:rPr lang="en-US" sz="2400" dirty="0" err="1"/>
              <a:t>kong-dz</a:t>
            </a:r>
            <a:endParaRPr lang="en-US" sz="2400" dirty="0"/>
          </a:p>
          <a:p>
            <a:r>
              <a:rPr lang="en-US" sz="2400" dirty="0"/>
              <a:t>Mengzi </a:t>
            </a:r>
            <a:r>
              <a:rPr lang="zh-TW" altLang="en-US" sz="2400" dirty="0"/>
              <a:t>孟子 </a:t>
            </a:r>
            <a:r>
              <a:rPr lang="en-US" altLang="zh-TW" sz="2400" dirty="0"/>
              <a:t>(</a:t>
            </a:r>
            <a:r>
              <a:rPr lang="en-US" sz="2400" dirty="0"/>
              <a:t>or Mencius), 4th c. BCE, pronounced mung-</a:t>
            </a:r>
            <a:r>
              <a:rPr lang="en-US" sz="2400" dirty="0" err="1"/>
              <a:t>dz</a:t>
            </a:r>
            <a:endParaRPr lang="en-US" sz="2400" dirty="0"/>
          </a:p>
          <a:p>
            <a:r>
              <a:rPr lang="en-US" sz="2400" dirty="0"/>
              <a:t>Xunzi </a:t>
            </a:r>
            <a:r>
              <a:rPr lang="zh-TW" altLang="en-US" sz="2400" dirty="0"/>
              <a:t>荀子</a:t>
            </a:r>
            <a:r>
              <a:rPr lang="en-US" altLang="zh-TW" sz="2400" dirty="0"/>
              <a:t>, 3</a:t>
            </a:r>
            <a:r>
              <a:rPr lang="en-US" sz="2400" dirty="0"/>
              <a:t>rd c. BCE, pronounced </a:t>
            </a:r>
            <a:r>
              <a:rPr lang="en-US" sz="2400" dirty="0" err="1"/>
              <a:t>hsün-dz</a:t>
            </a:r>
            <a:endParaRPr lang="en-US" sz="2400" dirty="0"/>
          </a:p>
          <a:p>
            <a:endParaRPr lang="en-US" sz="2400" dirty="0"/>
          </a:p>
          <a:p>
            <a:r>
              <a:rPr lang="en-US" sz="2400" dirty="0"/>
              <a:t>The Way (</a:t>
            </a:r>
            <a:r>
              <a:rPr lang="en-US" sz="2400" i="1" dirty="0"/>
              <a:t>dao</a:t>
            </a:r>
            <a:r>
              <a:rPr lang="en-US" sz="2400" dirty="0"/>
              <a:t> </a:t>
            </a:r>
            <a:r>
              <a:rPr lang="en-US" sz="2400" dirty="0" err="1"/>
              <a:t>道</a:t>
            </a:r>
            <a:r>
              <a:rPr lang="en-US" sz="2400" dirty="0"/>
              <a:t>) – cp. w/ Plato’s “the Good”? – seems lost:</a:t>
            </a:r>
          </a:p>
          <a:p>
            <a:pPr lvl="1"/>
            <a:r>
              <a:rPr lang="en-US" dirty="0"/>
              <a:t>Learn from past</a:t>
            </a:r>
          </a:p>
          <a:p>
            <a:pPr lvl="1"/>
            <a:r>
              <a:rPr lang="en-US" dirty="0"/>
              <a:t>Theorize/articulate the Way</a:t>
            </a:r>
          </a:p>
          <a:p>
            <a:pPr lvl="1"/>
            <a:r>
              <a:rPr lang="en-US" dirty="0"/>
              <a:t>Teach the theory and practice </a:t>
            </a:r>
          </a:p>
          <a:p>
            <a:endParaRPr lang="en-US" sz="2400" dirty="0"/>
          </a:p>
        </p:txBody>
      </p:sp>
    </p:spTree>
    <p:extLst>
      <p:ext uri="{BB962C8B-B14F-4D97-AF65-F5344CB8AC3E}">
        <p14:creationId xmlns:p14="http://schemas.microsoft.com/office/powerpoint/2010/main" val="199101990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6" name="Content Placeholder 5" descr="A close up of a piece of paper&#10;&#10;Description automatically generated">
            <a:extLst>
              <a:ext uri="{FF2B5EF4-FFF2-40B4-BE49-F238E27FC236}">
                <a16:creationId xmlns:a16="http://schemas.microsoft.com/office/drawing/2014/main" id="{E58D4099-C43B-E446-989D-621CF0182090}"/>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913" b="-1"/>
          <a:stretch/>
        </p:blipFill>
        <p:spPr>
          <a:xfrm>
            <a:off x="20" y="10"/>
            <a:ext cx="12188932" cy="6857990"/>
          </a:xfrm>
          <a:prstGeom prst="rect">
            <a:avLst/>
          </a:prstGeom>
        </p:spPr>
      </p:pic>
      <p:sp>
        <p:nvSpPr>
          <p:cNvPr id="11" name="Freeform: Shape 10">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F0ECA12-ABB1-754E-8DA8-3E29F905C622}"/>
              </a:ext>
            </a:extLst>
          </p:cNvPr>
          <p:cNvSpPr>
            <a:spLocks noGrp="1"/>
          </p:cNvSpPr>
          <p:nvPr>
            <p:ph type="title"/>
          </p:nvPr>
        </p:nvSpPr>
        <p:spPr>
          <a:xfrm>
            <a:off x="618062" y="4185749"/>
            <a:ext cx="9265771" cy="622836"/>
          </a:xfrm>
        </p:spPr>
        <p:txBody>
          <a:bodyPr vert="horz" lIns="91440" tIns="45720" rIns="91440" bIns="45720" rtlCol="0" anchor="ctr">
            <a:normAutofit/>
          </a:bodyPr>
          <a:lstStyle/>
          <a:p>
            <a:r>
              <a:rPr lang="en-US" sz="3600"/>
              <a:t>Classical Confucianism – Genres</a:t>
            </a:r>
          </a:p>
        </p:txBody>
      </p:sp>
      <p:sp>
        <p:nvSpPr>
          <p:cNvPr id="3" name="Content Placeholder 2">
            <a:extLst>
              <a:ext uri="{FF2B5EF4-FFF2-40B4-BE49-F238E27FC236}">
                <a16:creationId xmlns:a16="http://schemas.microsoft.com/office/drawing/2014/main" id="{5BA0A96D-8AD0-6F47-93B1-6E056743B0C2}"/>
              </a:ext>
            </a:extLst>
          </p:cNvPr>
          <p:cNvSpPr>
            <a:spLocks noGrp="1"/>
          </p:cNvSpPr>
          <p:nvPr>
            <p:ph sz="half" idx="1"/>
          </p:nvPr>
        </p:nvSpPr>
        <p:spPr>
          <a:xfrm>
            <a:off x="618063" y="4856921"/>
            <a:ext cx="9565028" cy="1249240"/>
          </a:xfrm>
        </p:spPr>
        <p:txBody>
          <a:bodyPr vert="horz" lIns="91440" tIns="45720" rIns="91440" bIns="45720" rtlCol="0">
            <a:noAutofit/>
          </a:bodyPr>
          <a:lstStyle/>
          <a:p>
            <a:r>
              <a:rPr lang="en-US" sz="2200" dirty="0"/>
              <a:t>Collected sayings … often with little context</a:t>
            </a:r>
          </a:p>
          <a:p>
            <a:r>
              <a:rPr lang="en-US" sz="2200" dirty="0"/>
              <a:t>Edited, commented upon, re-arranged … perhaps for decades or longer</a:t>
            </a:r>
          </a:p>
          <a:p>
            <a:r>
              <a:rPr lang="en-US" sz="2200" i="1" dirty="0"/>
              <a:t>Xunzi</a:t>
            </a:r>
            <a:r>
              <a:rPr lang="en-US" sz="2200" dirty="0"/>
              <a:t> is more thematic</a:t>
            </a:r>
            <a:endParaRPr lang="en-US" sz="2200" i="1" dirty="0"/>
          </a:p>
        </p:txBody>
      </p:sp>
    </p:spTree>
    <p:extLst>
      <p:ext uri="{BB962C8B-B14F-4D97-AF65-F5344CB8AC3E}">
        <p14:creationId xmlns:p14="http://schemas.microsoft.com/office/powerpoint/2010/main" val="77692156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9C8A1-26F4-DD46-B079-C60DD033E925}"/>
              </a:ext>
            </a:extLst>
          </p:cNvPr>
          <p:cNvSpPr>
            <a:spLocks noGrp="1"/>
          </p:cNvSpPr>
          <p:nvPr>
            <p:ph type="title"/>
          </p:nvPr>
        </p:nvSpPr>
        <p:spPr>
          <a:xfrm>
            <a:off x="5939646" y="420130"/>
            <a:ext cx="5314536" cy="1325563"/>
          </a:xfrm>
        </p:spPr>
        <p:txBody>
          <a:bodyPr vert="horz" lIns="91440" tIns="45720" rIns="91440" bIns="45720" rtlCol="0" anchor="ctr">
            <a:normAutofit/>
          </a:bodyPr>
          <a:lstStyle/>
          <a:p>
            <a:r>
              <a:rPr lang="en-US" dirty="0" err="1"/>
              <a:t>Kongzi</a:t>
            </a:r>
            <a:r>
              <a:rPr lang="en-US" dirty="0"/>
              <a:t> /</a:t>
            </a:r>
            <a:r>
              <a:rPr lang="en-US" i="1" dirty="0"/>
              <a:t>Analects</a:t>
            </a:r>
            <a:r>
              <a:rPr lang="en-US" dirty="0"/>
              <a:t>:</a:t>
            </a:r>
            <a:br>
              <a:rPr lang="en-US" dirty="0"/>
            </a:br>
            <a:r>
              <a:rPr lang="en-US" dirty="0"/>
              <a:t>Tradition and Change</a:t>
            </a:r>
            <a:endParaRPr lang="en-US" i="1" dirty="0"/>
          </a:p>
        </p:txBody>
      </p:sp>
      <p:sp>
        <p:nvSpPr>
          <p:cNvPr id="21" name="Freeform: Shape 2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7" descr="A picture containing text, clipart&#10;&#10;Description automatically generated">
            <a:extLst>
              <a:ext uri="{FF2B5EF4-FFF2-40B4-BE49-F238E27FC236}">
                <a16:creationId xmlns:a16="http://schemas.microsoft.com/office/drawing/2014/main" id="{E2C37C92-4139-EEA3-82B5-6410C5954AD1}"/>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8177" r="9476" b="-1"/>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4" name="Content Placeholder 3">
            <a:extLst>
              <a:ext uri="{FF2B5EF4-FFF2-40B4-BE49-F238E27FC236}">
                <a16:creationId xmlns:a16="http://schemas.microsoft.com/office/drawing/2014/main" id="{84D16BA2-62C6-304E-B6C7-39E9DD5F7D31}"/>
              </a:ext>
            </a:extLst>
          </p:cNvPr>
          <p:cNvSpPr>
            <a:spLocks noGrp="1"/>
          </p:cNvSpPr>
          <p:nvPr>
            <p:ph sz="half" idx="2"/>
          </p:nvPr>
        </p:nvSpPr>
        <p:spPr>
          <a:xfrm>
            <a:off x="5832389" y="2001795"/>
            <a:ext cx="5716483" cy="4436075"/>
          </a:xfrm>
        </p:spPr>
        <p:txBody>
          <a:bodyPr vert="horz" lIns="91440" tIns="45720" rIns="91440" bIns="45720" rtlCol="0" anchor="t">
            <a:normAutofit fontScale="92500" lnSpcReduction="10000"/>
          </a:bodyPr>
          <a:lstStyle/>
          <a:p>
            <a:r>
              <a:rPr lang="en-US" sz="2000" dirty="0">
                <a:effectLst/>
                <a:latin typeface="Calibri" panose="020F0502020204030204" pitchFamily="34" charset="0"/>
              </a:rPr>
              <a:t>2:11 One who reanimates [lit. warms up] the old in order to understand the new — such a person can be called a teacher. </a:t>
            </a:r>
          </a:p>
          <a:p>
            <a:r>
              <a:rPr lang="en-US" sz="2000" dirty="0">
                <a:effectLst/>
                <a:latin typeface="Calibri" panose="020F0502020204030204" pitchFamily="34" charset="0"/>
              </a:rPr>
              <a:t>7:1 The Master said, I transmit rather than invent. I trust in and love the ancient ways. I might thus humbly compare myself to Old Peng. </a:t>
            </a:r>
            <a:endParaRPr lang="en-US" sz="2000" dirty="0"/>
          </a:p>
          <a:p>
            <a:r>
              <a:rPr lang="en-US" sz="2000" dirty="0">
                <a:effectLst/>
                <a:latin typeface="Calibri" panose="020F0502020204030204" pitchFamily="34" charset="0"/>
              </a:rPr>
              <a:t>9:3 The Master said, A ceremonial cap made of linen is prescribed by the rituals, but these days people use silk. This is frugal and I follow the majority. To bow before ascending the stairs is what is prescribed by the rituals, but these days people bow after ascending. This is arrogant and — though it goes against the majority — I continue to bow before ascending. </a:t>
            </a:r>
            <a:endParaRPr lang="en-US" sz="2000" dirty="0"/>
          </a:p>
          <a:p>
            <a:r>
              <a:rPr lang="en-US" sz="2000" dirty="0">
                <a:effectLst/>
                <a:latin typeface="Calibri" panose="020F0502020204030204" pitchFamily="34" charset="0"/>
              </a:rPr>
              <a:t>15:36 The Master said, When it comes to benevolence, defer to no one, not even one’s teacher. </a:t>
            </a:r>
            <a:endParaRPr lang="en-US" sz="2000" dirty="0"/>
          </a:p>
          <a:p>
            <a:pPr marL="0"/>
            <a:endParaRPr lang="en-US" sz="1800" dirty="0"/>
          </a:p>
        </p:txBody>
      </p:sp>
    </p:spTree>
    <p:extLst>
      <p:ext uri="{BB962C8B-B14F-4D97-AF65-F5344CB8AC3E}">
        <p14:creationId xmlns:p14="http://schemas.microsoft.com/office/powerpoint/2010/main" val="117408230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9C8A1-26F4-DD46-B079-C60DD033E925}"/>
              </a:ext>
            </a:extLst>
          </p:cNvPr>
          <p:cNvSpPr>
            <a:spLocks noGrp="1"/>
          </p:cNvSpPr>
          <p:nvPr>
            <p:ph type="title"/>
          </p:nvPr>
        </p:nvSpPr>
        <p:spPr>
          <a:xfrm>
            <a:off x="5939646" y="420130"/>
            <a:ext cx="5314536" cy="1325563"/>
          </a:xfrm>
        </p:spPr>
        <p:txBody>
          <a:bodyPr vert="horz" lIns="91440" tIns="45720" rIns="91440" bIns="45720" rtlCol="0" anchor="ctr">
            <a:normAutofit fontScale="90000"/>
          </a:bodyPr>
          <a:lstStyle/>
          <a:p>
            <a:r>
              <a:rPr lang="en-US" dirty="0" err="1"/>
              <a:t>Kongzi</a:t>
            </a:r>
            <a:r>
              <a:rPr lang="en-US" dirty="0"/>
              <a:t> /</a:t>
            </a:r>
            <a:r>
              <a:rPr lang="en-US" i="1" dirty="0"/>
              <a:t>Analects</a:t>
            </a:r>
            <a:r>
              <a:rPr lang="en-US" dirty="0"/>
              <a:t>:</a:t>
            </a:r>
            <a:br>
              <a:rPr lang="en-US" dirty="0"/>
            </a:br>
            <a:r>
              <a:rPr lang="en-US" dirty="0"/>
              <a:t>Growing Over One’s Lifespan</a:t>
            </a:r>
            <a:endParaRPr lang="en-US" i="1" dirty="0"/>
          </a:p>
        </p:txBody>
      </p:sp>
      <p:sp>
        <p:nvSpPr>
          <p:cNvPr id="21" name="Freeform: Shape 2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7" descr="A picture containing text, clipart&#10;&#10;Description automatically generated">
            <a:extLst>
              <a:ext uri="{FF2B5EF4-FFF2-40B4-BE49-F238E27FC236}">
                <a16:creationId xmlns:a16="http://schemas.microsoft.com/office/drawing/2014/main" id="{E2C37C92-4139-EEA3-82B5-6410C5954AD1}"/>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8177" r="9476" b="-1"/>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4" name="Content Placeholder 3">
            <a:extLst>
              <a:ext uri="{FF2B5EF4-FFF2-40B4-BE49-F238E27FC236}">
                <a16:creationId xmlns:a16="http://schemas.microsoft.com/office/drawing/2014/main" id="{84D16BA2-62C6-304E-B6C7-39E9DD5F7D31}"/>
              </a:ext>
            </a:extLst>
          </p:cNvPr>
          <p:cNvSpPr>
            <a:spLocks noGrp="1"/>
          </p:cNvSpPr>
          <p:nvPr>
            <p:ph sz="half" idx="2"/>
          </p:nvPr>
        </p:nvSpPr>
        <p:spPr>
          <a:xfrm>
            <a:off x="6325644" y="2827468"/>
            <a:ext cx="5210702" cy="3559252"/>
          </a:xfrm>
        </p:spPr>
        <p:txBody>
          <a:bodyPr vert="horz" lIns="91440" tIns="45720" rIns="91440" bIns="45720" rtlCol="0" anchor="t">
            <a:normAutofit/>
          </a:bodyPr>
          <a:lstStyle/>
          <a:p>
            <a:pPr marL="0"/>
            <a:r>
              <a:rPr lang="en-US" sz="2400" dirty="0">
                <a:effectLst/>
                <a:latin typeface="Calibri" panose="020F0502020204030204" pitchFamily="34" charset="0"/>
              </a:rPr>
              <a:t>2:4 The Master said, ‘At fifteen I set my heart on learning; at thirty I took my stand; at forty I came to be free from doubts; at fifty I understood the Decree of Heaven; at sixty my ear was attuned; at seventy I followed my heart's desire without overstepping the line.' </a:t>
            </a:r>
            <a:endParaRPr lang="en-US" sz="2400" dirty="0"/>
          </a:p>
          <a:p>
            <a:pPr marL="0"/>
            <a:endParaRPr lang="en-US" sz="1800" dirty="0"/>
          </a:p>
        </p:txBody>
      </p:sp>
    </p:spTree>
    <p:extLst>
      <p:ext uri="{BB962C8B-B14F-4D97-AF65-F5344CB8AC3E}">
        <p14:creationId xmlns:p14="http://schemas.microsoft.com/office/powerpoint/2010/main" val="43743096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9C8A1-26F4-DD46-B079-C60DD033E925}"/>
              </a:ext>
            </a:extLst>
          </p:cNvPr>
          <p:cNvSpPr>
            <a:spLocks noGrp="1"/>
          </p:cNvSpPr>
          <p:nvPr>
            <p:ph type="title"/>
          </p:nvPr>
        </p:nvSpPr>
        <p:spPr>
          <a:xfrm>
            <a:off x="5939645" y="420130"/>
            <a:ext cx="5609219" cy="1325563"/>
          </a:xfrm>
        </p:spPr>
        <p:txBody>
          <a:bodyPr vert="horz" lIns="91440" tIns="45720" rIns="91440" bIns="45720" rtlCol="0" anchor="ctr">
            <a:normAutofit/>
          </a:bodyPr>
          <a:lstStyle/>
          <a:p>
            <a:r>
              <a:rPr lang="en-US" dirty="0" err="1"/>
              <a:t>Kongzi</a:t>
            </a:r>
            <a:r>
              <a:rPr lang="en-US" dirty="0"/>
              <a:t> /</a:t>
            </a:r>
            <a:r>
              <a:rPr lang="en-US" i="1" dirty="0"/>
              <a:t>Analects</a:t>
            </a:r>
            <a:r>
              <a:rPr lang="en-US" dirty="0"/>
              <a:t>:</a:t>
            </a:r>
            <a:br>
              <a:rPr lang="en-US" dirty="0"/>
            </a:br>
            <a:r>
              <a:rPr lang="en-US" dirty="0"/>
              <a:t>Filial Piety (</a:t>
            </a:r>
            <a:r>
              <a:rPr lang="en-US" i="1" dirty="0"/>
              <a:t>Xiao</a:t>
            </a:r>
            <a:r>
              <a:rPr lang="en-US" dirty="0"/>
              <a:t> </a:t>
            </a:r>
            <a:r>
              <a:rPr lang="en-US" dirty="0" err="1"/>
              <a:t>孝</a:t>
            </a:r>
            <a:r>
              <a:rPr lang="en-US" dirty="0"/>
              <a:t>)</a:t>
            </a:r>
            <a:endParaRPr lang="en-US" i="1" dirty="0"/>
          </a:p>
        </p:txBody>
      </p:sp>
      <p:sp>
        <p:nvSpPr>
          <p:cNvPr id="21" name="Freeform: Shape 2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7" descr="A picture containing text, clipart&#10;&#10;Description automatically generated">
            <a:extLst>
              <a:ext uri="{FF2B5EF4-FFF2-40B4-BE49-F238E27FC236}">
                <a16:creationId xmlns:a16="http://schemas.microsoft.com/office/drawing/2014/main" id="{E2C37C92-4139-EEA3-82B5-6410C5954AD1}"/>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8177" r="9476" b="-1"/>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4" name="Content Placeholder 3">
            <a:extLst>
              <a:ext uri="{FF2B5EF4-FFF2-40B4-BE49-F238E27FC236}">
                <a16:creationId xmlns:a16="http://schemas.microsoft.com/office/drawing/2014/main" id="{84D16BA2-62C6-304E-B6C7-39E9DD5F7D31}"/>
              </a:ext>
            </a:extLst>
          </p:cNvPr>
          <p:cNvSpPr>
            <a:spLocks noGrp="1"/>
          </p:cNvSpPr>
          <p:nvPr>
            <p:ph sz="half" idx="2"/>
          </p:nvPr>
        </p:nvSpPr>
        <p:spPr>
          <a:xfrm>
            <a:off x="5832389" y="2038865"/>
            <a:ext cx="6042454" cy="4534929"/>
          </a:xfrm>
        </p:spPr>
        <p:txBody>
          <a:bodyPr vert="horz" lIns="91440" tIns="45720" rIns="91440" bIns="45720" rtlCol="0" anchor="t">
            <a:normAutofit lnSpcReduction="10000"/>
          </a:bodyPr>
          <a:lstStyle/>
          <a:p>
            <a:r>
              <a:rPr lang="en-US" sz="1900" dirty="0">
                <a:effectLst/>
                <a:latin typeface="Calibri" panose="020F0502020204030204" pitchFamily="34" charset="0"/>
              </a:rPr>
              <a:t>2:5. Meng </a:t>
            </a:r>
            <a:r>
              <a:rPr lang="en-US" sz="1900" dirty="0" err="1">
                <a:effectLst/>
                <a:latin typeface="Calibri" panose="020F0502020204030204" pitchFamily="34" charset="0"/>
              </a:rPr>
              <a:t>Yizi</a:t>
            </a:r>
            <a:r>
              <a:rPr lang="en-US" sz="1900" dirty="0">
                <a:effectLst/>
                <a:latin typeface="Calibri" panose="020F0502020204030204" pitchFamily="34" charset="0"/>
              </a:rPr>
              <a:t> asked about filiality. The Master said, Never disobey. </a:t>
            </a:r>
            <a:endParaRPr lang="en-US" sz="1900" dirty="0"/>
          </a:p>
          <a:p>
            <a:r>
              <a:rPr lang="en-US" sz="1900" dirty="0">
                <a:effectLst/>
                <a:latin typeface="Calibri" panose="020F0502020204030204" pitchFamily="34" charset="0"/>
              </a:rPr>
              <a:t>[…Later,] Fan Chi said, What does that mean? The Master said, When they are alive, serve them with propriety; when they are dead, inter them with propriety, and sacrifice to them with propriety. </a:t>
            </a:r>
          </a:p>
          <a:p>
            <a:r>
              <a:rPr lang="en-US" sz="1900" dirty="0">
                <a:effectLst/>
                <a:latin typeface="Calibri" panose="020F0502020204030204" pitchFamily="34" charset="0"/>
              </a:rPr>
              <a:t>2:7. Zi You asked about filiality. The Master said, The filiality of the present day: it is merely what one might call being able to provide nourishment. But if we consider the dogs and horses, they all get their nourishment. If there is no respect, where is the difference? </a:t>
            </a:r>
          </a:p>
          <a:p>
            <a:r>
              <a:rPr lang="en-US" sz="1900" dirty="0">
                <a:effectLst/>
                <a:latin typeface="Calibri" panose="020F0502020204030204" pitchFamily="34" charset="0"/>
              </a:rPr>
              <a:t>4.18 The Master said, In serving your parents you may gently remonstrate with them. However, once it becomes apparent that they have not taken your criticism to heart you should be respectful and not oppose them, and follow their lead diligently without resentment. </a:t>
            </a:r>
            <a:endParaRPr lang="en-US" sz="1900" dirty="0"/>
          </a:p>
          <a:p>
            <a:pPr marL="0"/>
            <a:endParaRPr lang="en-US" sz="1800" dirty="0"/>
          </a:p>
        </p:txBody>
      </p:sp>
    </p:spTree>
    <p:extLst>
      <p:ext uri="{BB962C8B-B14F-4D97-AF65-F5344CB8AC3E}">
        <p14:creationId xmlns:p14="http://schemas.microsoft.com/office/powerpoint/2010/main" val="198158316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TotalTime>
  <Words>2519</Words>
  <Application>Microsoft Macintosh PowerPoint</Application>
  <PresentationFormat>Widescreen</PresentationFormat>
  <Paragraphs>158</Paragraphs>
  <Slides>30</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Tradition and Change in Early Confucianism</vt:lpstr>
      <vt:lpstr>Overview of Today</vt:lpstr>
      <vt:lpstr>Classical Confucianism – Social Context</vt:lpstr>
      <vt:lpstr>Classical Confucianism – Social Context</vt:lpstr>
      <vt:lpstr>Classical Confucianism</vt:lpstr>
      <vt:lpstr>Classical Confucianism – Genres</vt:lpstr>
      <vt:lpstr>Kongzi /Analects: Tradition and Change</vt:lpstr>
      <vt:lpstr>Kongzi /Analects: Growing Over One’s Lifespan</vt:lpstr>
      <vt:lpstr>Kongzi /Analects: Filial Piety (Xiao 孝)</vt:lpstr>
      <vt:lpstr>Kongzi /Analects: Filial Piety (Xiao 孝)</vt:lpstr>
      <vt:lpstr>Kongzi /Analects: Filial Piety (Xiao 孝)</vt:lpstr>
      <vt:lpstr>Kongzi /Analects: Filial Piety (Xiao 孝)</vt:lpstr>
      <vt:lpstr>Kongzi /Analects: Filial Piety (Xiao 孝)</vt:lpstr>
      <vt:lpstr>Kongzi /Analects: Filial Piety (Xiao 孝)</vt:lpstr>
      <vt:lpstr>Kongzi /Analects: Filial Piety (Xiao 孝)</vt:lpstr>
      <vt:lpstr>Kongzi /Analects: Filial Piety (Xiao 孝)</vt:lpstr>
      <vt:lpstr>Kongzi /Analects: Filial Piety (Xiao 孝)</vt:lpstr>
      <vt:lpstr>Kongzi /Analects: Filial Piety (Xiao 孝)</vt:lpstr>
      <vt:lpstr>Mengzi and the Mengzi</vt:lpstr>
      <vt:lpstr>Mengzi 1A:7 — Explication</vt:lpstr>
      <vt:lpstr>Mengzi 1A:7 &amp; 1B:5 — Basic Reactions </vt:lpstr>
      <vt:lpstr>Mengzi 1A:7 &amp; 1B:5 — Basic Reactions </vt:lpstr>
      <vt:lpstr>Mengzi 1A:7 &amp; 1B:5 — Basic Reactions </vt:lpstr>
      <vt:lpstr>Mengzi 1A:7 &amp; 1B:5 — Basic Reactions </vt:lpstr>
      <vt:lpstr>Mengzi 6A:14-15 — Great and Petty Parts</vt:lpstr>
      <vt:lpstr>Mengzi 6A:14-15 — Reflection…and Reason?</vt:lpstr>
      <vt:lpstr>Mengzi 6A:14-15 — Mengzian Psychology</vt:lpstr>
      <vt:lpstr>Mengzi 6A:14-15 — Mengzian Psychology</vt:lpstr>
      <vt:lpstr>Mengzi 6A:14-15 — Mengzian Psychology</vt:lpstr>
      <vt:lpstr>Mengzi 6A:14-15 — Mengzian Psychology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Please Scan to Sign-In</dc:title>
  <dc:creator>Stephen Angle</dc:creator>
  <cp:lastModifiedBy>Stephen Angle</cp:lastModifiedBy>
  <cp:revision>30</cp:revision>
  <dcterms:created xsi:type="dcterms:W3CDTF">2020-09-21T16:00:36Z</dcterms:created>
  <dcterms:modified xsi:type="dcterms:W3CDTF">2025-09-29T13:07:42Z</dcterms:modified>
</cp:coreProperties>
</file>